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64" r:id="rId4"/>
    <p:sldId id="267" r:id="rId5"/>
    <p:sldId id="266" r:id="rId6"/>
    <p:sldId id="261" r:id="rId7"/>
    <p:sldId id="263" r:id="rId8"/>
    <p:sldId id="272" r:id="rId9"/>
    <p:sldId id="270" r:id="rId10"/>
    <p:sldId id="258" r:id="rId11"/>
    <p:sldId id="257" r:id="rId12"/>
    <p:sldId id="273" r:id="rId13"/>
    <p:sldId id="268" r:id="rId14"/>
    <p:sldId id="269" r:id="rId15"/>
    <p:sldId id="271" r:id="rId16"/>
    <p:sldId id="259" r:id="rId17"/>
    <p:sldId id="274" r:id="rId18"/>
    <p:sldId id="262" r:id="rId19"/>
    <p:sldId id="276" r:id="rId20"/>
    <p:sldId id="277" r:id="rId21"/>
    <p:sldId id="278" r:id="rId22"/>
    <p:sldId id="279" r:id="rId23"/>
    <p:sldId id="275" r:id="rId24"/>
    <p:sldId id="280" r:id="rId25"/>
    <p:sldId id="28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2" autoAdjust="0"/>
    <p:restoredTop sz="94660"/>
  </p:normalViewPr>
  <p:slideViewPr>
    <p:cSldViewPr snapToGrid="0">
      <p:cViewPr varScale="1">
        <p:scale>
          <a:sx n="93" d="100"/>
          <a:sy n="93" d="100"/>
        </p:scale>
        <p:origin x="77" y="3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55485-039A-4E79-8704-3D0AD737D0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FCF960-E992-458D-9186-B5D2CF123F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6C2163-B8FB-4608-A5B5-5D251168E711}"/>
              </a:ext>
            </a:extLst>
          </p:cNvPr>
          <p:cNvSpPr>
            <a:spLocks noGrp="1"/>
          </p:cNvSpPr>
          <p:nvPr>
            <p:ph type="dt" sz="half" idx="10"/>
          </p:nvPr>
        </p:nvSpPr>
        <p:spPr/>
        <p:txBody>
          <a:bodyPr/>
          <a:lstStyle/>
          <a:p>
            <a:fld id="{7BA1979A-7D82-466D-B032-4CD8B55AEB89}" type="datetimeFigureOut">
              <a:rPr lang="en-US" smtClean="0"/>
              <a:t>10/19/2017</a:t>
            </a:fld>
            <a:endParaRPr lang="en-US"/>
          </a:p>
        </p:txBody>
      </p:sp>
      <p:sp>
        <p:nvSpPr>
          <p:cNvPr id="5" name="Footer Placeholder 4">
            <a:extLst>
              <a:ext uri="{FF2B5EF4-FFF2-40B4-BE49-F238E27FC236}">
                <a16:creationId xmlns:a16="http://schemas.microsoft.com/office/drawing/2014/main" id="{BD24B677-B203-47ED-A918-77B31BD241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84497B-A5B7-474F-A564-196A357727C7}"/>
              </a:ext>
            </a:extLst>
          </p:cNvPr>
          <p:cNvSpPr>
            <a:spLocks noGrp="1"/>
          </p:cNvSpPr>
          <p:nvPr>
            <p:ph type="sldNum" sz="quarter" idx="12"/>
          </p:nvPr>
        </p:nvSpPr>
        <p:spPr/>
        <p:txBody>
          <a:bodyPr/>
          <a:lstStyle/>
          <a:p>
            <a:fld id="{84A1C4C6-968E-49B4-8DAB-832CE419C882}" type="slidenum">
              <a:rPr lang="en-US" smtClean="0"/>
              <a:t>‹#›</a:t>
            </a:fld>
            <a:endParaRPr lang="en-US"/>
          </a:p>
        </p:txBody>
      </p:sp>
    </p:spTree>
    <p:extLst>
      <p:ext uri="{BB962C8B-B14F-4D97-AF65-F5344CB8AC3E}">
        <p14:creationId xmlns:p14="http://schemas.microsoft.com/office/powerpoint/2010/main" val="3155619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7FC86-B9C3-446B-9AE9-4FE8799C92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9F04BE-405E-4049-BA77-C5697B117DF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357F73-4EE4-478E-BFFA-4E43D6CDF655}"/>
              </a:ext>
            </a:extLst>
          </p:cNvPr>
          <p:cNvSpPr>
            <a:spLocks noGrp="1"/>
          </p:cNvSpPr>
          <p:nvPr>
            <p:ph type="dt" sz="half" idx="10"/>
          </p:nvPr>
        </p:nvSpPr>
        <p:spPr/>
        <p:txBody>
          <a:bodyPr/>
          <a:lstStyle/>
          <a:p>
            <a:fld id="{7BA1979A-7D82-466D-B032-4CD8B55AEB89}" type="datetimeFigureOut">
              <a:rPr lang="en-US" smtClean="0"/>
              <a:t>10/19/2017</a:t>
            </a:fld>
            <a:endParaRPr lang="en-US"/>
          </a:p>
        </p:txBody>
      </p:sp>
      <p:sp>
        <p:nvSpPr>
          <p:cNvPr id="5" name="Footer Placeholder 4">
            <a:extLst>
              <a:ext uri="{FF2B5EF4-FFF2-40B4-BE49-F238E27FC236}">
                <a16:creationId xmlns:a16="http://schemas.microsoft.com/office/drawing/2014/main" id="{AC3ACB47-F02B-47A7-B059-34B1127EC8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64DDC6-023C-41F6-A9DA-ADB361D56722}"/>
              </a:ext>
            </a:extLst>
          </p:cNvPr>
          <p:cNvSpPr>
            <a:spLocks noGrp="1"/>
          </p:cNvSpPr>
          <p:nvPr>
            <p:ph type="sldNum" sz="quarter" idx="12"/>
          </p:nvPr>
        </p:nvSpPr>
        <p:spPr/>
        <p:txBody>
          <a:bodyPr/>
          <a:lstStyle/>
          <a:p>
            <a:fld id="{84A1C4C6-968E-49B4-8DAB-832CE419C882}" type="slidenum">
              <a:rPr lang="en-US" smtClean="0"/>
              <a:t>‹#›</a:t>
            </a:fld>
            <a:endParaRPr lang="en-US"/>
          </a:p>
        </p:txBody>
      </p:sp>
    </p:spTree>
    <p:extLst>
      <p:ext uri="{BB962C8B-B14F-4D97-AF65-F5344CB8AC3E}">
        <p14:creationId xmlns:p14="http://schemas.microsoft.com/office/powerpoint/2010/main" val="2653442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4F2E32-53B1-4998-B1E8-0A112C5B3E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B47655-D1A6-4E4A-A35C-97ADDC0F2FB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F74C37-9F58-4139-9E0E-ED143AC7AA05}"/>
              </a:ext>
            </a:extLst>
          </p:cNvPr>
          <p:cNvSpPr>
            <a:spLocks noGrp="1"/>
          </p:cNvSpPr>
          <p:nvPr>
            <p:ph type="dt" sz="half" idx="10"/>
          </p:nvPr>
        </p:nvSpPr>
        <p:spPr/>
        <p:txBody>
          <a:bodyPr/>
          <a:lstStyle/>
          <a:p>
            <a:fld id="{7BA1979A-7D82-466D-B032-4CD8B55AEB89}" type="datetimeFigureOut">
              <a:rPr lang="en-US" smtClean="0"/>
              <a:t>10/19/2017</a:t>
            </a:fld>
            <a:endParaRPr lang="en-US"/>
          </a:p>
        </p:txBody>
      </p:sp>
      <p:sp>
        <p:nvSpPr>
          <p:cNvPr id="5" name="Footer Placeholder 4">
            <a:extLst>
              <a:ext uri="{FF2B5EF4-FFF2-40B4-BE49-F238E27FC236}">
                <a16:creationId xmlns:a16="http://schemas.microsoft.com/office/drawing/2014/main" id="{90FFAE1A-E5AD-4150-8174-588E5C618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7C46A9-4095-4CCF-BE2D-0CF82C670F5D}"/>
              </a:ext>
            </a:extLst>
          </p:cNvPr>
          <p:cNvSpPr>
            <a:spLocks noGrp="1"/>
          </p:cNvSpPr>
          <p:nvPr>
            <p:ph type="sldNum" sz="quarter" idx="12"/>
          </p:nvPr>
        </p:nvSpPr>
        <p:spPr/>
        <p:txBody>
          <a:bodyPr/>
          <a:lstStyle/>
          <a:p>
            <a:fld id="{84A1C4C6-968E-49B4-8DAB-832CE419C882}" type="slidenum">
              <a:rPr lang="en-US" smtClean="0"/>
              <a:t>‹#›</a:t>
            </a:fld>
            <a:endParaRPr lang="en-US"/>
          </a:p>
        </p:txBody>
      </p:sp>
    </p:spTree>
    <p:extLst>
      <p:ext uri="{BB962C8B-B14F-4D97-AF65-F5344CB8AC3E}">
        <p14:creationId xmlns:p14="http://schemas.microsoft.com/office/powerpoint/2010/main" val="1316201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21DDA-3D5A-4198-8E19-9C178BBA60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120503-D7E6-40E3-9C06-035D57D8D4A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664739-2D05-4E2A-BD5D-01771A546AFD}"/>
              </a:ext>
            </a:extLst>
          </p:cNvPr>
          <p:cNvSpPr>
            <a:spLocks noGrp="1"/>
          </p:cNvSpPr>
          <p:nvPr>
            <p:ph type="dt" sz="half" idx="10"/>
          </p:nvPr>
        </p:nvSpPr>
        <p:spPr/>
        <p:txBody>
          <a:bodyPr/>
          <a:lstStyle/>
          <a:p>
            <a:fld id="{7BA1979A-7D82-466D-B032-4CD8B55AEB89}" type="datetimeFigureOut">
              <a:rPr lang="en-US" smtClean="0"/>
              <a:t>10/19/2017</a:t>
            </a:fld>
            <a:endParaRPr lang="en-US"/>
          </a:p>
        </p:txBody>
      </p:sp>
      <p:sp>
        <p:nvSpPr>
          <p:cNvPr id="5" name="Footer Placeholder 4">
            <a:extLst>
              <a:ext uri="{FF2B5EF4-FFF2-40B4-BE49-F238E27FC236}">
                <a16:creationId xmlns:a16="http://schemas.microsoft.com/office/drawing/2014/main" id="{FAD9A1A1-8CA0-4470-BFA4-9A50042A32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8F650A-8102-4B79-8A3D-9A5E47C4D43C}"/>
              </a:ext>
            </a:extLst>
          </p:cNvPr>
          <p:cNvSpPr>
            <a:spLocks noGrp="1"/>
          </p:cNvSpPr>
          <p:nvPr>
            <p:ph type="sldNum" sz="quarter" idx="12"/>
          </p:nvPr>
        </p:nvSpPr>
        <p:spPr/>
        <p:txBody>
          <a:bodyPr/>
          <a:lstStyle/>
          <a:p>
            <a:fld id="{84A1C4C6-968E-49B4-8DAB-832CE419C882}" type="slidenum">
              <a:rPr lang="en-US" smtClean="0"/>
              <a:t>‹#›</a:t>
            </a:fld>
            <a:endParaRPr lang="en-US"/>
          </a:p>
        </p:txBody>
      </p:sp>
    </p:spTree>
    <p:extLst>
      <p:ext uri="{BB962C8B-B14F-4D97-AF65-F5344CB8AC3E}">
        <p14:creationId xmlns:p14="http://schemas.microsoft.com/office/powerpoint/2010/main" val="3281567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DCEE4-B917-4C7B-A11D-5F19053E2C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D07A26-4EE6-467D-B93D-FAF9C99A3F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52EF285-9B79-4DD6-A89A-BA8E0FD6B6BE}"/>
              </a:ext>
            </a:extLst>
          </p:cNvPr>
          <p:cNvSpPr>
            <a:spLocks noGrp="1"/>
          </p:cNvSpPr>
          <p:nvPr>
            <p:ph type="dt" sz="half" idx="10"/>
          </p:nvPr>
        </p:nvSpPr>
        <p:spPr/>
        <p:txBody>
          <a:bodyPr/>
          <a:lstStyle/>
          <a:p>
            <a:fld id="{7BA1979A-7D82-466D-B032-4CD8B55AEB89}" type="datetimeFigureOut">
              <a:rPr lang="en-US" smtClean="0"/>
              <a:t>10/19/2017</a:t>
            </a:fld>
            <a:endParaRPr lang="en-US"/>
          </a:p>
        </p:txBody>
      </p:sp>
      <p:sp>
        <p:nvSpPr>
          <p:cNvPr id="5" name="Footer Placeholder 4">
            <a:extLst>
              <a:ext uri="{FF2B5EF4-FFF2-40B4-BE49-F238E27FC236}">
                <a16:creationId xmlns:a16="http://schemas.microsoft.com/office/drawing/2014/main" id="{C55468E8-9409-4EA4-B519-72164170D4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0791C6-B655-47DE-B047-72D4931D7C3B}"/>
              </a:ext>
            </a:extLst>
          </p:cNvPr>
          <p:cNvSpPr>
            <a:spLocks noGrp="1"/>
          </p:cNvSpPr>
          <p:nvPr>
            <p:ph type="sldNum" sz="quarter" idx="12"/>
          </p:nvPr>
        </p:nvSpPr>
        <p:spPr/>
        <p:txBody>
          <a:bodyPr/>
          <a:lstStyle/>
          <a:p>
            <a:fld id="{84A1C4C6-968E-49B4-8DAB-832CE419C882}" type="slidenum">
              <a:rPr lang="en-US" smtClean="0"/>
              <a:t>‹#›</a:t>
            </a:fld>
            <a:endParaRPr lang="en-US"/>
          </a:p>
        </p:txBody>
      </p:sp>
    </p:spTree>
    <p:extLst>
      <p:ext uri="{BB962C8B-B14F-4D97-AF65-F5344CB8AC3E}">
        <p14:creationId xmlns:p14="http://schemas.microsoft.com/office/powerpoint/2010/main" val="668844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0D349-3951-4F29-BD10-A382C165FA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490882-9FAF-4FE4-8580-44DCEFE69F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7C6C48-C02B-4C96-B2AD-7C1B344B358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E1A3EE-A6DE-4347-95C8-98F0E52F0E7A}"/>
              </a:ext>
            </a:extLst>
          </p:cNvPr>
          <p:cNvSpPr>
            <a:spLocks noGrp="1"/>
          </p:cNvSpPr>
          <p:nvPr>
            <p:ph type="dt" sz="half" idx="10"/>
          </p:nvPr>
        </p:nvSpPr>
        <p:spPr/>
        <p:txBody>
          <a:bodyPr/>
          <a:lstStyle/>
          <a:p>
            <a:fld id="{7BA1979A-7D82-466D-B032-4CD8B55AEB89}" type="datetimeFigureOut">
              <a:rPr lang="en-US" smtClean="0"/>
              <a:t>10/19/2017</a:t>
            </a:fld>
            <a:endParaRPr lang="en-US"/>
          </a:p>
        </p:txBody>
      </p:sp>
      <p:sp>
        <p:nvSpPr>
          <p:cNvPr id="6" name="Footer Placeholder 5">
            <a:extLst>
              <a:ext uri="{FF2B5EF4-FFF2-40B4-BE49-F238E27FC236}">
                <a16:creationId xmlns:a16="http://schemas.microsoft.com/office/drawing/2014/main" id="{82AD09AD-2C50-4223-993F-EB12E775EC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296495-B41E-4CBA-BDF0-5D73BB101214}"/>
              </a:ext>
            </a:extLst>
          </p:cNvPr>
          <p:cNvSpPr>
            <a:spLocks noGrp="1"/>
          </p:cNvSpPr>
          <p:nvPr>
            <p:ph type="sldNum" sz="quarter" idx="12"/>
          </p:nvPr>
        </p:nvSpPr>
        <p:spPr/>
        <p:txBody>
          <a:bodyPr/>
          <a:lstStyle/>
          <a:p>
            <a:fld id="{84A1C4C6-968E-49B4-8DAB-832CE419C882}" type="slidenum">
              <a:rPr lang="en-US" smtClean="0"/>
              <a:t>‹#›</a:t>
            </a:fld>
            <a:endParaRPr lang="en-US"/>
          </a:p>
        </p:txBody>
      </p:sp>
    </p:spTree>
    <p:extLst>
      <p:ext uri="{BB962C8B-B14F-4D97-AF65-F5344CB8AC3E}">
        <p14:creationId xmlns:p14="http://schemas.microsoft.com/office/powerpoint/2010/main" val="938449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81524-1F5B-4711-B0F3-B43BFE027C4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247C34-F504-417C-9F87-EFCBA4EA6B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55E9F47-6B5E-464A-8D1D-81A17CC4F26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F42D8E-58E4-4847-8242-08E64214D2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EAC3C31-1FE7-443D-9143-FF4BA52A0BE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65C620-472A-4A54-AF61-83F742EF89E3}"/>
              </a:ext>
            </a:extLst>
          </p:cNvPr>
          <p:cNvSpPr>
            <a:spLocks noGrp="1"/>
          </p:cNvSpPr>
          <p:nvPr>
            <p:ph type="dt" sz="half" idx="10"/>
          </p:nvPr>
        </p:nvSpPr>
        <p:spPr/>
        <p:txBody>
          <a:bodyPr/>
          <a:lstStyle/>
          <a:p>
            <a:fld id="{7BA1979A-7D82-466D-B032-4CD8B55AEB89}" type="datetimeFigureOut">
              <a:rPr lang="en-US" smtClean="0"/>
              <a:t>10/19/2017</a:t>
            </a:fld>
            <a:endParaRPr lang="en-US"/>
          </a:p>
        </p:txBody>
      </p:sp>
      <p:sp>
        <p:nvSpPr>
          <p:cNvPr id="8" name="Footer Placeholder 7">
            <a:extLst>
              <a:ext uri="{FF2B5EF4-FFF2-40B4-BE49-F238E27FC236}">
                <a16:creationId xmlns:a16="http://schemas.microsoft.com/office/drawing/2014/main" id="{0BBF7818-5307-40D9-A13B-8D0B27C052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CBED04-2D30-4802-83FB-6A582B8967D7}"/>
              </a:ext>
            </a:extLst>
          </p:cNvPr>
          <p:cNvSpPr>
            <a:spLocks noGrp="1"/>
          </p:cNvSpPr>
          <p:nvPr>
            <p:ph type="sldNum" sz="quarter" idx="12"/>
          </p:nvPr>
        </p:nvSpPr>
        <p:spPr/>
        <p:txBody>
          <a:bodyPr/>
          <a:lstStyle/>
          <a:p>
            <a:fld id="{84A1C4C6-968E-49B4-8DAB-832CE419C882}" type="slidenum">
              <a:rPr lang="en-US" smtClean="0"/>
              <a:t>‹#›</a:t>
            </a:fld>
            <a:endParaRPr lang="en-US"/>
          </a:p>
        </p:txBody>
      </p:sp>
    </p:spTree>
    <p:extLst>
      <p:ext uri="{BB962C8B-B14F-4D97-AF65-F5344CB8AC3E}">
        <p14:creationId xmlns:p14="http://schemas.microsoft.com/office/powerpoint/2010/main" val="1678693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AFAAC-6C6C-4AED-85A5-B352CFC525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B2C030-ACA1-4757-A3CB-2A2271E65D95}"/>
              </a:ext>
            </a:extLst>
          </p:cNvPr>
          <p:cNvSpPr>
            <a:spLocks noGrp="1"/>
          </p:cNvSpPr>
          <p:nvPr>
            <p:ph type="dt" sz="half" idx="10"/>
          </p:nvPr>
        </p:nvSpPr>
        <p:spPr/>
        <p:txBody>
          <a:bodyPr/>
          <a:lstStyle/>
          <a:p>
            <a:fld id="{7BA1979A-7D82-466D-B032-4CD8B55AEB89}" type="datetimeFigureOut">
              <a:rPr lang="en-US" smtClean="0"/>
              <a:t>10/19/2017</a:t>
            </a:fld>
            <a:endParaRPr lang="en-US"/>
          </a:p>
        </p:txBody>
      </p:sp>
      <p:sp>
        <p:nvSpPr>
          <p:cNvPr id="4" name="Footer Placeholder 3">
            <a:extLst>
              <a:ext uri="{FF2B5EF4-FFF2-40B4-BE49-F238E27FC236}">
                <a16:creationId xmlns:a16="http://schemas.microsoft.com/office/drawing/2014/main" id="{03CAC70B-C1E9-456A-A4CA-E910298535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EAC6D5-DA58-4C68-BAF8-C62B0F3DDCAD}"/>
              </a:ext>
            </a:extLst>
          </p:cNvPr>
          <p:cNvSpPr>
            <a:spLocks noGrp="1"/>
          </p:cNvSpPr>
          <p:nvPr>
            <p:ph type="sldNum" sz="quarter" idx="12"/>
          </p:nvPr>
        </p:nvSpPr>
        <p:spPr/>
        <p:txBody>
          <a:bodyPr/>
          <a:lstStyle/>
          <a:p>
            <a:fld id="{84A1C4C6-968E-49B4-8DAB-832CE419C882}" type="slidenum">
              <a:rPr lang="en-US" smtClean="0"/>
              <a:t>‹#›</a:t>
            </a:fld>
            <a:endParaRPr lang="en-US"/>
          </a:p>
        </p:txBody>
      </p:sp>
    </p:spTree>
    <p:extLst>
      <p:ext uri="{BB962C8B-B14F-4D97-AF65-F5344CB8AC3E}">
        <p14:creationId xmlns:p14="http://schemas.microsoft.com/office/powerpoint/2010/main" val="1257090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7F8EFE-11DD-491E-86C9-AA49247C510E}"/>
              </a:ext>
            </a:extLst>
          </p:cNvPr>
          <p:cNvSpPr>
            <a:spLocks noGrp="1"/>
          </p:cNvSpPr>
          <p:nvPr>
            <p:ph type="dt" sz="half" idx="10"/>
          </p:nvPr>
        </p:nvSpPr>
        <p:spPr/>
        <p:txBody>
          <a:bodyPr/>
          <a:lstStyle/>
          <a:p>
            <a:fld id="{7BA1979A-7D82-466D-B032-4CD8B55AEB89}" type="datetimeFigureOut">
              <a:rPr lang="en-US" smtClean="0"/>
              <a:t>10/19/2017</a:t>
            </a:fld>
            <a:endParaRPr lang="en-US"/>
          </a:p>
        </p:txBody>
      </p:sp>
      <p:sp>
        <p:nvSpPr>
          <p:cNvPr id="3" name="Footer Placeholder 2">
            <a:extLst>
              <a:ext uri="{FF2B5EF4-FFF2-40B4-BE49-F238E27FC236}">
                <a16:creationId xmlns:a16="http://schemas.microsoft.com/office/drawing/2014/main" id="{6679546C-AEDA-44C0-81DE-FDF32D6714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34C7C4-AF85-4222-BD53-B6DBC12FB94A}"/>
              </a:ext>
            </a:extLst>
          </p:cNvPr>
          <p:cNvSpPr>
            <a:spLocks noGrp="1"/>
          </p:cNvSpPr>
          <p:nvPr>
            <p:ph type="sldNum" sz="quarter" idx="12"/>
          </p:nvPr>
        </p:nvSpPr>
        <p:spPr/>
        <p:txBody>
          <a:bodyPr/>
          <a:lstStyle/>
          <a:p>
            <a:fld id="{84A1C4C6-968E-49B4-8DAB-832CE419C882}" type="slidenum">
              <a:rPr lang="en-US" smtClean="0"/>
              <a:t>‹#›</a:t>
            </a:fld>
            <a:endParaRPr lang="en-US"/>
          </a:p>
        </p:txBody>
      </p:sp>
    </p:spTree>
    <p:extLst>
      <p:ext uri="{BB962C8B-B14F-4D97-AF65-F5344CB8AC3E}">
        <p14:creationId xmlns:p14="http://schemas.microsoft.com/office/powerpoint/2010/main" val="1309941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F33BA-6717-4654-84C1-2026808BDB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601A90-418E-4A57-BDFC-75A4E2A26A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56C67A-03DE-413F-81D1-827A4E8824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5F136FC-9D0F-48AA-9040-D06CFF18CE20}"/>
              </a:ext>
            </a:extLst>
          </p:cNvPr>
          <p:cNvSpPr>
            <a:spLocks noGrp="1"/>
          </p:cNvSpPr>
          <p:nvPr>
            <p:ph type="dt" sz="half" idx="10"/>
          </p:nvPr>
        </p:nvSpPr>
        <p:spPr/>
        <p:txBody>
          <a:bodyPr/>
          <a:lstStyle/>
          <a:p>
            <a:fld id="{7BA1979A-7D82-466D-B032-4CD8B55AEB89}" type="datetimeFigureOut">
              <a:rPr lang="en-US" smtClean="0"/>
              <a:t>10/19/2017</a:t>
            </a:fld>
            <a:endParaRPr lang="en-US"/>
          </a:p>
        </p:txBody>
      </p:sp>
      <p:sp>
        <p:nvSpPr>
          <p:cNvPr id="6" name="Footer Placeholder 5">
            <a:extLst>
              <a:ext uri="{FF2B5EF4-FFF2-40B4-BE49-F238E27FC236}">
                <a16:creationId xmlns:a16="http://schemas.microsoft.com/office/drawing/2014/main" id="{896E0051-2931-4090-A533-9D56085B00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3B1B49-2DDD-42F9-98B6-6CC4C532FF1D}"/>
              </a:ext>
            </a:extLst>
          </p:cNvPr>
          <p:cNvSpPr>
            <a:spLocks noGrp="1"/>
          </p:cNvSpPr>
          <p:nvPr>
            <p:ph type="sldNum" sz="quarter" idx="12"/>
          </p:nvPr>
        </p:nvSpPr>
        <p:spPr/>
        <p:txBody>
          <a:bodyPr/>
          <a:lstStyle/>
          <a:p>
            <a:fld id="{84A1C4C6-968E-49B4-8DAB-832CE419C882}" type="slidenum">
              <a:rPr lang="en-US" smtClean="0"/>
              <a:t>‹#›</a:t>
            </a:fld>
            <a:endParaRPr lang="en-US"/>
          </a:p>
        </p:txBody>
      </p:sp>
    </p:spTree>
    <p:extLst>
      <p:ext uri="{BB962C8B-B14F-4D97-AF65-F5344CB8AC3E}">
        <p14:creationId xmlns:p14="http://schemas.microsoft.com/office/powerpoint/2010/main" val="3669236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9CC1F-51F7-4DED-A837-7E6DE3BD00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AD5867-9085-4F6A-B72E-A86AC33F0B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D4E9B4-C3C2-4987-A6AB-687B4FFF4A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8F5E9AD-BF21-4375-A2F2-BB377E75B108}"/>
              </a:ext>
            </a:extLst>
          </p:cNvPr>
          <p:cNvSpPr>
            <a:spLocks noGrp="1"/>
          </p:cNvSpPr>
          <p:nvPr>
            <p:ph type="dt" sz="half" idx="10"/>
          </p:nvPr>
        </p:nvSpPr>
        <p:spPr/>
        <p:txBody>
          <a:bodyPr/>
          <a:lstStyle/>
          <a:p>
            <a:fld id="{7BA1979A-7D82-466D-B032-4CD8B55AEB89}" type="datetimeFigureOut">
              <a:rPr lang="en-US" smtClean="0"/>
              <a:t>10/19/2017</a:t>
            </a:fld>
            <a:endParaRPr lang="en-US"/>
          </a:p>
        </p:txBody>
      </p:sp>
      <p:sp>
        <p:nvSpPr>
          <p:cNvPr id="6" name="Footer Placeholder 5">
            <a:extLst>
              <a:ext uri="{FF2B5EF4-FFF2-40B4-BE49-F238E27FC236}">
                <a16:creationId xmlns:a16="http://schemas.microsoft.com/office/drawing/2014/main" id="{29065C34-85D3-4362-88B5-3FEFD39D9F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5930ED-7C39-4CB5-9576-C299F60C0E1A}"/>
              </a:ext>
            </a:extLst>
          </p:cNvPr>
          <p:cNvSpPr>
            <a:spLocks noGrp="1"/>
          </p:cNvSpPr>
          <p:nvPr>
            <p:ph type="sldNum" sz="quarter" idx="12"/>
          </p:nvPr>
        </p:nvSpPr>
        <p:spPr/>
        <p:txBody>
          <a:bodyPr/>
          <a:lstStyle/>
          <a:p>
            <a:fld id="{84A1C4C6-968E-49B4-8DAB-832CE419C882}" type="slidenum">
              <a:rPr lang="en-US" smtClean="0"/>
              <a:t>‹#›</a:t>
            </a:fld>
            <a:endParaRPr lang="en-US"/>
          </a:p>
        </p:txBody>
      </p:sp>
    </p:spTree>
    <p:extLst>
      <p:ext uri="{BB962C8B-B14F-4D97-AF65-F5344CB8AC3E}">
        <p14:creationId xmlns:p14="http://schemas.microsoft.com/office/powerpoint/2010/main" val="2987230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90E075-F409-445A-9261-84EBF716E4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A11F50-82F4-43C1-8880-EE5668D3BB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3DBB84-6C4B-488F-8AFA-5DF04FC174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A1979A-7D82-466D-B032-4CD8B55AEB89}" type="datetimeFigureOut">
              <a:rPr lang="en-US" smtClean="0"/>
              <a:t>10/19/2017</a:t>
            </a:fld>
            <a:endParaRPr lang="en-US"/>
          </a:p>
        </p:txBody>
      </p:sp>
      <p:sp>
        <p:nvSpPr>
          <p:cNvPr id="5" name="Footer Placeholder 4">
            <a:extLst>
              <a:ext uri="{FF2B5EF4-FFF2-40B4-BE49-F238E27FC236}">
                <a16:creationId xmlns:a16="http://schemas.microsoft.com/office/drawing/2014/main" id="{26C05416-88CF-4CCA-8DB0-C6791AF15E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A97ACF-CA97-4156-B699-ADF645A01D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A1C4C6-968E-49B4-8DAB-832CE419C882}" type="slidenum">
              <a:rPr lang="en-US" smtClean="0"/>
              <a:t>‹#›</a:t>
            </a:fld>
            <a:endParaRPr lang="en-US"/>
          </a:p>
        </p:txBody>
      </p:sp>
    </p:spTree>
    <p:extLst>
      <p:ext uri="{BB962C8B-B14F-4D97-AF65-F5344CB8AC3E}">
        <p14:creationId xmlns:p14="http://schemas.microsoft.com/office/powerpoint/2010/main" val="18619747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aurorahdr.com/" TargetMode="External"/><Relationship Id="rId2" Type="http://schemas.openxmlformats.org/officeDocument/2006/relationships/hyperlink" Target="https://www.hdrsoft.com/index.html" TargetMode="Externa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hyperlink" Target="http://www.adobe.com/products/photoshop.html" TargetMode="External"/><Relationship Id="rId4" Type="http://schemas.openxmlformats.org/officeDocument/2006/relationships/hyperlink" Target="https://www.google.com/nikcollection/products/hdr-efex-pro/"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JPG"/><Relationship Id="rId11" Type="http://schemas.openxmlformats.org/officeDocument/2006/relationships/image" Target="../media/image11.JP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923A4-C896-4367-B274-96CD076C94F1}"/>
              </a:ext>
            </a:extLst>
          </p:cNvPr>
          <p:cNvSpPr>
            <a:spLocks noGrp="1"/>
          </p:cNvSpPr>
          <p:nvPr>
            <p:ph type="ctrTitle"/>
          </p:nvPr>
        </p:nvSpPr>
        <p:spPr>
          <a:xfrm>
            <a:off x="1524000" y="-1011237"/>
            <a:ext cx="9144000" cy="2387600"/>
          </a:xfrm>
        </p:spPr>
        <p:txBody>
          <a:bodyPr/>
          <a:lstStyle/>
          <a:p>
            <a:r>
              <a:rPr lang="en-US" dirty="0"/>
              <a:t>Solar Eclipse Photography</a:t>
            </a:r>
          </a:p>
        </p:txBody>
      </p:sp>
      <p:sp>
        <p:nvSpPr>
          <p:cNvPr id="3" name="Subtitle 2">
            <a:extLst>
              <a:ext uri="{FF2B5EF4-FFF2-40B4-BE49-F238E27FC236}">
                <a16:creationId xmlns:a16="http://schemas.microsoft.com/office/drawing/2014/main" id="{215CB970-A85C-4534-88B0-DD4DE45AC273}"/>
              </a:ext>
            </a:extLst>
          </p:cNvPr>
          <p:cNvSpPr>
            <a:spLocks noGrp="1"/>
          </p:cNvSpPr>
          <p:nvPr>
            <p:ph type="subTitle" idx="1"/>
          </p:nvPr>
        </p:nvSpPr>
        <p:spPr>
          <a:xfrm>
            <a:off x="1524000" y="1376363"/>
            <a:ext cx="9144000" cy="1655762"/>
          </a:xfrm>
        </p:spPr>
        <p:txBody>
          <a:bodyPr>
            <a:normAutofit/>
          </a:bodyPr>
          <a:lstStyle/>
          <a:p>
            <a:r>
              <a:rPr lang="en-US" sz="3600" dirty="0"/>
              <a:t>Dennis Freeman</a:t>
            </a:r>
          </a:p>
          <a:p>
            <a:r>
              <a:rPr lang="en-US" sz="3600" dirty="0"/>
              <a:t>October 19, 2017</a:t>
            </a:r>
          </a:p>
        </p:txBody>
      </p:sp>
      <p:pic>
        <p:nvPicPr>
          <p:cNvPr id="5" name="Picture 4">
            <a:extLst>
              <a:ext uri="{FF2B5EF4-FFF2-40B4-BE49-F238E27FC236}">
                <a16:creationId xmlns:a16="http://schemas.microsoft.com/office/drawing/2014/main" id="{7919A904-3EC2-4CA1-92BC-21F04D9EDFDA}"/>
              </a:ext>
            </a:extLst>
          </p:cNvPr>
          <p:cNvPicPr>
            <a:picLocks noChangeAspect="1"/>
          </p:cNvPicPr>
          <p:nvPr/>
        </p:nvPicPr>
        <p:blipFill rotWithShape="1">
          <a:blip r:embed="rId2">
            <a:extLst>
              <a:ext uri="{28A0092B-C50C-407E-A947-70E740481C1C}">
                <a14:useLocalDpi xmlns:a14="http://schemas.microsoft.com/office/drawing/2010/main" val="0"/>
              </a:ext>
            </a:extLst>
          </a:blip>
          <a:srcRect l="18395" t="28148" r="25013" b="15111"/>
          <a:stretch/>
        </p:blipFill>
        <p:spPr>
          <a:xfrm>
            <a:off x="3185160" y="2641600"/>
            <a:ext cx="5821680" cy="3891280"/>
          </a:xfrm>
          <a:prstGeom prst="rect">
            <a:avLst/>
          </a:prstGeom>
        </p:spPr>
      </p:pic>
    </p:spTree>
    <p:extLst>
      <p:ext uri="{BB962C8B-B14F-4D97-AF65-F5344CB8AC3E}">
        <p14:creationId xmlns:p14="http://schemas.microsoft.com/office/powerpoint/2010/main" val="3015607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5615DBC-1BFB-45A3-BFCD-6596F99B7BF6}"/>
              </a:ext>
            </a:extLst>
          </p:cNvPr>
          <p:cNvSpPr/>
          <p:nvPr/>
        </p:nvSpPr>
        <p:spPr>
          <a:xfrm>
            <a:off x="389746" y="2668249"/>
            <a:ext cx="9759511" cy="1469036"/>
          </a:xfrm>
          <a:prstGeom prst="rect">
            <a:avLst/>
          </a:prstGeom>
          <a:solidFill>
            <a:srgbClr val="FFFF0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C8A53D-1315-4C3B-816F-C3DFB8369A0F}"/>
              </a:ext>
            </a:extLst>
          </p:cNvPr>
          <p:cNvSpPr>
            <a:spLocks noGrp="1"/>
          </p:cNvSpPr>
          <p:nvPr>
            <p:ph type="title"/>
          </p:nvPr>
        </p:nvSpPr>
        <p:spPr>
          <a:xfrm>
            <a:off x="838200" y="665162"/>
            <a:ext cx="10515600" cy="1325563"/>
          </a:xfrm>
        </p:spPr>
        <p:txBody>
          <a:bodyPr>
            <a:normAutofit fontScale="90000"/>
          </a:bodyPr>
          <a:lstStyle/>
          <a:p>
            <a:r>
              <a:rPr lang="en-US" dirty="0"/>
              <a:t>Optical Density (Neutral Density Filter) vs % Transmittance vs Required Shutter Speed</a:t>
            </a:r>
            <a:br>
              <a:rPr lang="en-US" dirty="0"/>
            </a:br>
            <a:r>
              <a:rPr lang="en-US" dirty="0"/>
              <a:t>at f/16 and ISO 200</a:t>
            </a:r>
            <a:br>
              <a:rPr lang="en-US" dirty="0"/>
            </a:br>
            <a:endParaRPr lang="en-US" dirty="0"/>
          </a:p>
        </p:txBody>
      </p:sp>
      <p:sp>
        <p:nvSpPr>
          <p:cNvPr id="9" name="Content Placeholder 8">
            <a:extLst>
              <a:ext uri="{FF2B5EF4-FFF2-40B4-BE49-F238E27FC236}">
                <a16:creationId xmlns:a16="http://schemas.microsoft.com/office/drawing/2014/main" id="{186CD8AE-66AE-4B85-BD58-6377F9A4DF83}"/>
              </a:ext>
            </a:extLst>
          </p:cNvPr>
          <p:cNvSpPr>
            <a:spLocks noGrp="1"/>
          </p:cNvSpPr>
          <p:nvPr>
            <p:ph idx="1"/>
          </p:nvPr>
        </p:nvSpPr>
        <p:spPr/>
        <p:txBody>
          <a:bodyPr>
            <a:normAutofit lnSpcReduction="10000"/>
          </a:bodyPr>
          <a:lstStyle/>
          <a:p>
            <a:pPr marL="0" indent="0">
              <a:buNone/>
            </a:pPr>
            <a:endParaRPr lang="en-US" dirty="0"/>
          </a:p>
          <a:p>
            <a:pPr marL="0" indent="0">
              <a:buNone/>
            </a:pPr>
            <a:r>
              <a:rPr lang="en-US" u="sng" dirty="0"/>
              <a:t>ND  	% TRANS	SHUTTER	   NOTES                                          .   </a:t>
            </a:r>
          </a:p>
          <a:p>
            <a:pPr marL="0" indent="0">
              <a:buNone/>
            </a:pPr>
            <a:r>
              <a:rPr lang="en-US" dirty="0"/>
              <a:t>5    	0.001%	1/250         	   </a:t>
            </a:r>
            <a:r>
              <a:rPr lang="en-US" dirty="0" err="1"/>
              <a:t>Baader</a:t>
            </a:r>
            <a:r>
              <a:rPr lang="en-US" dirty="0"/>
              <a:t> Visual, </a:t>
            </a:r>
            <a:r>
              <a:rPr lang="en-US" u="sng" dirty="0"/>
              <a:t>Daystar Visual</a:t>
            </a:r>
          </a:p>
          <a:p>
            <a:pPr marL="0" indent="0">
              <a:buNone/>
            </a:pPr>
            <a:r>
              <a:rPr lang="en-US" dirty="0"/>
              <a:t>4    	0.01%		1/2,500       	</a:t>
            </a:r>
          </a:p>
          <a:p>
            <a:pPr marL="0" indent="0">
              <a:buNone/>
            </a:pPr>
            <a:r>
              <a:rPr lang="en-US" dirty="0"/>
              <a:t>3.8  	0.016%	1/4,000       	   </a:t>
            </a:r>
            <a:r>
              <a:rPr lang="en-US" dirty="0" err="1"/>
              <a:t>Baader</a:t>
            </a:r>
            <a:r>
              <a:rPr lang="en-US" dirty="0"/>
              <a:t> Photo Density </a:t>
            </a:r>
          </a:p>
          <a:p>
            <a:pPr marL="514350" indent="-514350">
              <a:buAutoNum type="arabicPlain" startAt="3"/>
            </a:pPr>
            <a:r>
              <a:rPr lang="en-US" dirty="0"/>
              <a:t>     0.1%		1/25,000      	</a:t>
            </a:r>
          </a:p>
          <a:p>
            <a:pPr marL="514350" indent="-514350">
              <a:buAutoNum type="arabicPlain" startAt="2"/>
            </a:pPr>
            <a:r>
              <a:rPr lang="en-US" dirty="0"/>
              <a:t>     1% 		1/250,000     </a:t>
            </a:r>
          </a:p>
          <a:p>
            <a:pPr marL="0" indent="0">
              <a:buNone/>
            </a:pPr>
            <a:r>
              <a:rPr lang="en-US" dirty="0"/>
              <a:t>1          10%		1/2,500,000   </a:t>
            </a:r>
          </a:p>
          <a:p>
            <a:pPr marL="0" indent="0">
              <a:buNone/>
            </a:pPr>
            <a:r>
              <a:rPr lang="en-US" dirty="0"/>
              <a:t>0    	100%		1/25,000,000   Sun unfiltered</a:t>
            </a:r>
          </a:p>
        </p:txBody>
      </p:sp>
      <p:sp>
        <p:nvSpPr>
          <p:cNvPr id="11" name="TextBox 10">
            <a:extLst>
              <a:ext uri="{FF2B5EF4-FFF2-40B4-BE49-F238E27FC236}">
                <a16:creationId xmlns:a16="http://schemas.microsoft.com/office/drawing/2014/main" id="{CF6F0118-0289-453D-A260-9A5FC6539301}"/>
              </a:ext>
            </a:extLst>
          </p:cNvPr>
          <p:cNvSpPr txBox="1"/>
          <p:nvPr/>
        </p:nvSpPr>
        <p:spPr>
          <a:xfrm>
            <a:off x="10142721" y="2987268"/>
            <a:ext cx="2028440" cy="830997"/>
          </a:xfrm>
          <a:prstGeom prst="rect">
            <a:avLst/>
          </a:prstGeom>
          <a:noFill/>
        </p:spPr>
        <p:txBody>
          <a:bodyPr wrap="none" rtlCol="0">
            <a:spAutoFit/>
          </a:bodyPr>
          <a:lstStyle/>
          <a:p>
            <a:r>
              <a:rPr lang="en-US" sz="2400" dirty="0"/>
              <a:t>DSLR camera</a:t>
            </a:r>
          </a:p>
          <a:p>
            <a:r>
              <a:rPr lang="en-US" sz="2400" dirty="0"/>
              <a:t>shutter speeds</a:t>
            </a:r>
          </a:p>
        </p:txBody>
      </p:sp>
    </p:spTree>
    <p:extLst>
      <p:ext uri="{BB962C8B-B14F-4D97-AF65-F5344CB8AC3E}">
        <p14:creationId xmlns:p14="http://schemas.microsoft.com/office/powerpoint/2010/main" val="2929648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476D8-3D3F-4077-A90C-C4FDD1371E48}"/>
              </a:ext>
            </a:extLst>
          </p:cNvPr>
          <p:cNvSpPr>
            <a:spLocks noGrp="1"/>
          </p:cNvSpPr>
          <p:nvPr>
            <p:ph type="title"/>
          </p:nvPr>
        </p:nvSpPr>
        <p:spPr/>
        <p:txBody>
          <a:bodyPr/>
          <a:lstStyle/>
          <a:p>
            <a:r>
              <a:rPr lang="en-US" dirty="0" err="1"/>
              <a:t>DayStar</a:t>
            </a:r>
            <a:r>
              <a:rPr lang="en-US" dirty="0"/>
              <a:t> Solar Filter ($25 for 90 mm)</a:t>
            </a:r>
          </a:p>
        </p:txBody>
      </p:sp>
      <p:pic>
        <p:nvPicPr>
          <p:cNvPr id="5" name="Picture 4">
            <a:extLst>
              <a:ext uri="{FF2B5EF4-FFF2-40B4-BE49-F238E27FC236}">
                <a16:creationId xmlns:a16="http://schemas.microsoft.com/office/drawing/2014/main" id="{D5E978D6-AB79-4319-988D-4CEAFD4BFEFF}"/>
              </a:ext>
            </a:extLst>
          </p:cNvPr>
          <p:cNvPicPr>
            <a:picLocks noChangeAspect="1"/>
          </p:cNvPicPr>
          <p:nvPr/>
        </p:nvPicPr>
        <p:blipFill rotWithShape="1">
          <a:blip r:embed="rId2"/>
          <a:srcRect l="37031" t="31458" r="26524" b="25208"/>
          <a:stretch/>
        </p:blipFill>
        <p:spPr>
          <a:xfrm>
            <a:off x="0" y="4057650"/>
            <a:ext cx="4187061" cy="2800350"/>
          </a:xfrm>
          <a:prstGeom prst="rect">
            <a:avLst/>
          </a:prstGeom>
        </p:spPr>
      </p:pic>
      <p:pic>
        <p:nvPicPr>
          <p:cNvPr id="6" name="Picture 5">
            <a:extLst>
              <a:ext uri="{FF2B5EF4-FFF2-40B4-BE49-F238E27FC236}">
                <a16:creationId xmlns:a16="http://schemas.microsoft.com/office/drawing/2014/main" id="{1102B22E-2559-40ED-AB70-DD260241D4DB}"/>
              </a:ext>
            </a:extLst>
          </p:cNvPr>
          <p:cNvPicPr>
            <a:picLocks noChangeAspect="1"/>
          </p:cNvPicPr>
          <p:nvPr/>
        </p:nvPicPr>
        <p:blipFill rotWithShape="1">
          <a:blip r:embed="rId3"/>
          <a:srcRect l="35273" t="34166" r="25821" b="27708"/>
          <a:stretch/>
        </p:blipFill>
        <p:spPr>
          <a:xfrm>
            <a:off x="7448550" y="4243387"/>
            <a:ext cx="4743450" cy="2614613"/>
          </a:xfrm>
          <a:prstGeom prst="rect">
            <a:avLst/>
          </a:prstGeom>
        </p:spPr>
      </p:pic>
      <p:pic>
        <p:nvPicPr>
          <p:cNvPr id="4" name="Picture 3">
            <a:extLst>
              <a:ext uri="{FF2B5EF4-FFF2-40B4-BE49-F238E27FC236}">
                <a16:creationId xmlns:a16="http://schemas.microsoft.com/office/drawing/2014/main" id="{F2B228E1-B940-4628-BC26-EFE14F485AA0}"/>
              </a:ext>
            </a:extLst>
          </p:cNvPr>
          <p:cNvPicPr>
            <a:picLocks noChangeAspect="1"/>
          </p:cNvPicPr>
          <p:nvPr/>
        </p:nvPicPr>
        <p:blipFill rotWithShape="1">
          <a:blip r:embed="rId4"/>
          <a:srcRect l="4921" t="14792" r="61212" b="30625"/>
          <a:stretch/>
        </p:blipFill>
        <p:spPr>
          <a:xfrm>
            <a:off x="4032411" y="3586163"/>
            <a:ext cx="3609011" cy="3271837"/>
          </a:xfrm>
          <a:prstGeom prst="rect">
            <a:avLst/>
          </a:prstGeom>
        </p:spPr>
      </p:pic>
      <p:sp>
        <p:nvSpPr>
          <p:cNvPr id="3" name="Content Placeholder 2">
            <a:extLst>
              <a:ext uri="{FF2B5EF4-FFF2-40B4-BE49-F238E27FC236}">
                <a16:creationId xmlns:a16="http://schemas.microsoft.com/office/drawing/2014/main" id="{75297F64-1E96-4D73-89F4-17D84491D0E1}"/>
              </a:ext>
            </a:extLst>
          </p:cNvPr>
          <p:cNvSpPr>
            <a:spLocks noGrp="1"/>
          </p:cNvSpPr>
          <p:nvPr>
            <p:ph idx="1"/>
          </p:nvPr>
        </p:nvSpPr>
        <p:spPr>
          <a:xfrm>
            <a:off x="436756" y="1410494"/>
            <a:ext cx="10515600" cy="4351338"/>
          </a:xfrm>
        </p:spPr>
        <p:txBody>
          <a:bodyPr/>
          <a:lstStyle/>
          <a:p>
            <a:r>
              <a:rPr lang="en-US" dirty="0"/>
              <a:t>The </a:t>
            </a:r>
            <a:r>
              <a:rPr lang="en-US" dirty="0" err="1"/>
              <a:t>DayStar</a:t>
            </a:r>
            <a:r>
              <a:rPr lang="en-US" dirty="0"/>
              <a:t> Filters White-Light Universal Lens Solar Filter allows you to safely view or photograph the sun and solar eclipses. Its filter is made of the 12312-2 ISO-certified SOLARITE film, which stops more than 99.999% of light, plus 100% of harmful IR and UV radiation.  If too big for lens, make a ring of foam to fit inside the cardboard, making a snug fit. </a:t>
            </a:r>
          </a:p>
        </p:txBody>
      </p:sp>
    </p:spTree>
    <p:extLst>
      <p:ext uri="{BB962C8B-B14F-4D97-AF65-F5344CB8AC3E}">
        <p14:creationId xmlns:p14="http://schemas.microsoft.com/office/powerpoint/2010/main" val="3070630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FCC0E-1950-435F-826D-3D9E15C6F9A4}"/>
              </a:ext>
            </a:extLst>
          </p:cNvPr>
          <p:cNvSpPr>
            <a:spLocks noGrp="1"/>
          </p:cNvSpPr>
          <p:nvPr>
            <p:ph type="title"/>
          </p:nvPr>
        </p:nvSpPr>
        <p:spPr/>
        <p:txBody>
          <a:bodyPr/>
          <a:lstStyle/>
          <a:p>
            <a:r>
              <a:rPr lang="en-US" dirty="0"/>
              <a:t>Problem</a:t>
            </a:r>
          </a:p>
        </p:txBody>
      </p:sp>
      <p:sp>
        <p:nvSpPr>
          <p:cNvPr id="3" name="Content Placeholder 2">
            <a:extLst>
              <a:ext uri="{FF2B5EF4-FFF2-40B4-BE49-F238E27FC236}">
                <a16:creationId xmlns:a16="http://schemas.microsoft.com/office/drawing/2014/main" id="{0E59B13E-0CAB-42E6-80E6-0239F454B027}"/>
              </a:ext>
            </a:extLst>
          </p:cNvPr>
          <p:cNvSpPr>
            <a:spLocks noGrp="1"/>
          </p:cNvSpPr>
          <p:nvPr>
            <p:ph idx="1"/>
          </p:nvPr>
        </p:nvSpPr>
        <p:spPr>
          <a:xfrm>
            <a:off x="838200" y="1236345"/>
            <a:ext cx="10515600" cy="4351338"/>
          </a:xfrm>
        </p:spPr>
        <p:txBody>
          <a:bodyPr/>
          <a:lstStyle/>
          <a:p>
            <a:r>
              <a:rPr lang="en-US" dirty="0"/>
              <a:t>My lens was a Sigma 150-600 mm with outer diameter &gt; Solar Filter</a:t>
            </a:r>
          </a:p>
          <a:p>
            <a:pPr lvl="1"/>
            <a:r>
              <a:rPr lang="en-US" dirty="0"/>
              <a:t>Originally going to use Olympus micro 4/3 with 70-150 mm lens &amp; 1.4 x teleconverter during partial phases.  Forgot about lining up Sigma prior to totality.</a:t>
            </a:r>
          </a:p>
          <a:p>
            <a:pPr lvl="1"/>
            <a:r>
              <a:rPr lang="en-US" dirty="0"/>
              <a:t>Build Sigma adapter in hotel room.  Used for both partial phases &amp; totality.</a:t>
            </a:r>
          </a:p>
          <a:p>
            <a:r>
              <a:rPr lang="en-US" dirty="0"/>
              <a:t>Some photographers used sheets of solar film &amp; rubber bands!</a:t>
            </a:r>
          </a:p>
        </p:txBody>
      </p:sp>
      <p:pic>
        <p:nvPicPr>
          <p:cNvPr id="5" name="Picture 4">
            <a:extLst>
              <a:ext uri="{FF2B5EF4-FFF2-40B4-BE49-F238E27FC236}">
                <a16:creationId xmlns:a16="http://schemas.microsoft.com/office/drawing/2014/main" id="{24B9C048-9A0B-4507-BB9F-FCACDA638CCC}"/>
              </a:ext>
            </a:extLst>
          </p:cNvPr>
          <p:cNvPicPr>
            <a:picLocks noChangeAspect="1"/>
          </p:cNvPicPr>
          <p:nvPr/>
        </p:nvPicPr>
        <p:blipFill rotWithShape="1">
          <a:blip r:embed="rId2">
            <a:extLst>
              <a:ext uri="{28A0092B-C50C-407E-A947-70E740481C1C}">
                <a14:useLocalDpi xmlns:a14="http://schemas.microsoft.com/office/drawing/2010/main" val="0"/>
              </a:ext>
            </a:extLst>
          </a:blip>
          <a:srcRect l="3225" t="20303" r="13853" b="13598"/>
          <a:stretch/>
        </p:blipFill>
        <p:spPr>
          <a:xfrm>
            <a:off x="6357812" y="3768333"/>
            <a:ext cx="5168172" cy="3089668"/>
          </a:xfrm>
          <a:prstGeom prst="rect">
            <a:avLst/>
          </a:prstGeom>
        </p:spPr>
      </p:pic>
      <p:pic>
        <p:nvPicPr>
          <p:cNvPr id="7" name="Picture 6">
            <a:extLst>
              <a:ext uri="{FF2B5EF4-FFF2-40B4-BE49-F238E27FC236}">
                <a16:creationId xmlns:a16="http://schemas.microsoft.com/office/drawing/2014/main" id="{A8336421-E84A-4060-89FF-4513FC899BFC}"/>
              </a:ext>
            </a:extLst>
          </p:cNvPr>
          <p:cNvPicPr>
            <a:picLocks noChangeAspect="1"/>
          </p:cNvPicPr>
          <p:nvPr/>
        </p:nvPicPr>
        <p:blipFill rotWithShape="1">
          <a:blip r:embed="rId3">
            <a:extLst>
              <a:ext uri="{28A0092B-C50C-407E-A947-70E740481C1C}">
                <a14:useLocalDpi xmlns:a14="http://schemas.microsoft.com/office/drawing/2010/main" val="0"/>
              </a:ext>
            </a:extLst>
          </a:blip>
          <a:srcRect l="5325" t="5111" r="9930"/>
          <a:stretch/>
        </p:blipFill>
        <p:spPr>
          <a:xfrm rot="16200000">
            <a:off x="1772406" y="3006847"/>
            <a:ext cx="3089667" cy="4612640"/>
          </a:xfrm>
          <a:prstGeom prst="rect">
            <a:avLst/>
          </a:prstGeom>
        </p:spPr>
      </p:pic>
    </p:spTree>
    <p:extLst>
      <p:ext uri="{BB962C8B-B14F-4D97-AF65-F5344CB8AC3E}">
        <p14:creationId xmlns:p14="http://schemas.microsoft.com/office/powerpoint/2010/main" val="3034548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B6B54-59C9-40C8-A9D4-5F6649F982BA}"/>
              </a:ext>
            </a:extLst>
          </p:cNvPr>
          <p:cNvSpPr>
            <a:spLocks noGrp="1"/>
          </p:cNvSpPr>
          <p:nvPr>
            <p:ph type="title"/>
          </p:nvPr>
        </p:nvSpPr>
        <p:spPr>
          <a:xfrm>
            <a:off x="838200" y="65323"/>
            <a:ext cx="10515600" cy="1325563"/>
          </a:xfrm>
        </p:spPr>
        <p:txBody>
          <a:bodyPr/>
          <a:lstStyle/>
          <a:p>
            <a:r>
              <a:rPr lang="en-US" dirty="0"/>
              <a:t>Point and Forget</a:t>
            </a:r>
          </a:p>
        </p:txBody>
      </p:sp>
      <p:sp>
        <p:nvSpPr>
          <p:cNvPr id="3" name="Content Placeholder 2">
            <a:extLst>
              <a:ext uri="{FF2B5EF4-FFF2-40B4-BE49-F238E27FC236}">
                <a16:creationId xmlns:a16="http://schemas.microsoft.com/office/drawing/2014/main" id="{19D7552D-B28E-4009-8035-A18D0B235122}"/>
              </a:ext>
            </a:extLst>
          </p:cNvPr>
          <p:cNvSpPr>
            <a:spLocks noGrp="1"/>
          </p:cNvSpPr>
          <p:nvPr>
            <p:ph idx="1"/>
          </p:nvPr>
        </p:nvSpPr>
        <p:spPr>
          <a:xfrm>
            <a:off x="838200" y="1046137"/>
            <a:ext cx="10515600" cy="4351338"/>
          </a:xfrm>
        </p:spPr>
        <p:txBody>
          <a:bodyPr/>
          <a:lstStyle/>
          <a:p>
            <a:r>
              <a:rPr lang="en-US" dirty="0"/>
              <a:t>If you can set up your tripod the night before, and leave it, consider an </a:t>
            </a:r>
            <a:r>
              <a:rPr lang="en-US" u="sng" dirty="0"/>
              <a:t>equatorial mount</a:t>
            </a:r>
            <a:r>
              <a:rPr lang="en-US" dirty="0"/>
              <a:t> that keeps the sun fixed in the photographic frame throughout the entire event.  It must be aligned with the polar axis (i.e. a smidge from the North Star) the night before.   </a:t>
            </a:r>
          </a:p>
        </p:txBody>
      </p:sp>
      <p:pic>
        <p:nvPicPr>
          <p:cNvPr id="4" name="Picture 3">
            <a:extLst>
              <a:ext uri="{FF2B5EF4-FFF2-40B4-BE49-F238E27FC236}">
                <a16:creationId xmlns:a16="http://schemas.microsoft.com/office/drawing/2014/main" id="{E8B5BB86-4F28-499B-B1BB-EE340EBC22F9}"/>
              </a:ext>
            </a:extLst>
          </p:cNvPr>
          <p:cNvPicPr>
            <a:picLocks noChangeAspect="1"/>
          </p:cNvPicPr>
          <p:nvPr/>
        </p:nvPicPr>
        <p:blipFill rotWithShape="1">
          <a:blip r:embed="rId2"/>
          <a:srcRect l="5533" t="8305" r="6875" b="20000"/>
          <a:stretch/>
        </p:blipFill>
        <p:spPr>
          <a:xfrm>
            <a:off x="209862" y="2803161"/>
            <a:ext cx="8556032" cy="3939238"/>
          </a:xfrm>
          <a:prstGeom prst="rect">
            <a:avLst/>
          </a:prstGeom>
          <a:ln w="19050">
            <a:solidFill>
              <a:schemeClr val="accent1">
                <a:shade val="50000"/>
              </a:schemeClr>
            </a:solidFill>
          </a:ln>
        </p:spPr>
      </p:pic>
      <p:sp>
        <p:nvSpPr>
          <p:cNvPr id="5" name="Rectangle 4">
            <a:extLst>
              <a:ext uri="{FF2B5EF4-FFF2-40B4-BE49-F238E27FC236}">
                <a16:creationId xmlns:a16="http://schemas.microsoft.com/office/drawing/2014/main" id="{3919723C-E9C4-49B7-8847-0EB30CAE6C1C}"/>
              </a:ext>
            </a:extLst>
          </p:cNvPr>
          <p:cNvSpPr/>
          <p:nvPr/>
        </p:nvSpPr>
        <p:spPr>
          <a:xfrm>
            <a:off x="9124013" y="2171936"/>
            <a:ext cx="2858125" cy="3847207"/>
          </a:xfrm>
          <a:prstGeom prst="rect">
            <a:avLst/>
          </a:prstGeom>
          <a:noFill/>
        </p:spPr>
        <p:txBody>
          <a:bodyPr wrap="square">
            <a:spAutoFit/>
          </a:bodyPr>
          <a:lstStyle/>
          <a:p>
            <a:endParaRPr lang="en-US" sz="2800" dirty="0"/>
          </a:p>
          <a:p>
            <a:pPr marL="457200" indent="-457200">
              <a:buFont typeface="Arial" panose="020B0604020202020204" pitchFamily="34" charset="0"/>
              <a:buChar char="•"/>
            </a:pPr>
            <a:r>
              <a:rPr lang="en-US" sz="2400" b="1" dirty="0"/>
              <a:t>There are approaches for less accurate alignment during the day. </a:t>
            </a:r>
          </a:p>
          <a:p>
            <a:pPr marL="457200" indent="-457200">
              <a:buFont typeface="Arial" panose="020B0604020202020204" pitchFamily="34" charset="0"/>
              <a:buChar char="•"/>
            </a:pPr>
            <a:r>
              <a:rPr lang="en-US" sz="2400" b="1" dirty="0"/>
              <a:t>You may need a counterbalance for heavy camera and lens. </a:t>
            </a:r>
          </a:p>
        </p:txBody>
      </p:sp>
      <p:sp>
        <p:nvSpPr>
          <p:cNvPr id="7" name="Rectangle 6">
            <a:extLst>
              <a:ext uri="{FF2B5EF4-FFF2-40B4-BE49-F238E27FC236}">
                <a16:creationId xmlns:a16="http://schemas.microsoft.com/office/drawing/2014/main" id="{15B90416-CF97-4E53-B466-56D3B4573BE5}"/>
              </a:ext>
            </a:extLst>
          </p:cNvPr>
          <p:cNvSpPr/>
          <p:nvPr/>
        </p:nvSpPr>
        <p:spPr>
          <a:xfrm>
            <a:off x="9160056" y="6178525"/>
            <a:ext cx="2857642" cy="461665"/>
          </a:xfrm>
          <a:prstGeom prst="rect">
            <a:avLst/>
          </a:prstGeom>
          <a:solidFill>
            <a:srgbClr val="FFFF00">
              <a:alpha val="36000"/>
            </a:srgbClr>
          </a:solidFill>
        </p:spPr>
        <p:txBody>
          <a:bodyPr wrap="none">
            <a:spAutoFit/>
          </a:bodyPr>
          <a:lstStyle/>
          <a:p>
            <a:pPr marL="457200" indent="-457200">
              <a:buFont typeface="Arial" panose="020B0604020202020204" pitchFamily="34" charset="0"/>
              <a:buChar char="•"/>
            </a:pPr>
            <a:r>
              <a:rPr lang="en-US" sz="2400" b="1" dirty="0"/>
              <a:t>I didn’t have this.</a:t>
            </a:r>
          </a:p>
        </p:txBody>
      </p:sp>
    </p:spTree>
    <p:extLst>
      <p:ext uri="{BB962C8B-B14F-4D97-AF65-F5344CB8AC3E}">
        <p14:creationId xmlns:p14="http://schemas.microsoft.com/office/powerpoint/2010/main" val="2975005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B436FF-7B25-45DA-B5BF-1EE1AB37D1BD}"/>
              </a:ext>
            </a:extLst>
          </p:cNvPr>
          <p:cNvPicPr>
            <a:picLocks noChangeAspect="1"/>
          </p:cNvPicPr>
          <p:nvPr/>
        </p:nvPicPr>
        <p:blipFill rotWithShape="1">
          <a:blip r:embed="rId2"/>
          <a:srcRect l="24590" t="11366" r="25738" b="20656"/>
          <a:stretch/>
        </p:blipFill>
        <p:spPr>
          <a:xfrm>
            <a:off x="3429262" y="0"/>
            <a:ext cx="8762738" cy="6745574"/>
          </a:xfrm>
          <a:prstGeom prst="rect">
            <a:avLst/>
          </a:prstGeom>
        </p:spPr>
      </p:pic>
      <p:sp>
        <p:nvSpPr>
          <p:cNvPr id="5" name="Rectangle 4">
            <a:extLst>
              <a:ext uri="{FF2B5EF4-FFF2-40B4-BE49-F238E27FC236}">
                <a16:creationId xmlns:a16="http://schemas.microsoft.com/office/drawing/2014/main" id="{D5877A8E-8375-46E2-8206-11FC51CC4033}"/>
              </a:ext>
            </a:extLst>
          </p:cNvPr>
          <p:cNvSpPr/>
          <p:nvPr/>
        </p:nvSpPr>
        <p:spPr>
          <a:xfrm>
            <a:off x="3670300" y="1155700"/>
            <a:ext cx="8280400" cy="330200"/>
          </a:xfrm>
          <a:prstGeom prst="rect">
            <a:avLst/>
          </a:prstGeom>
          <a:solidFill>
            <a:srgbClr val="FFFF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DEE476E-BE37-49E2-BDD9-E55CEE261363}"/>
              </a:ext>
            </a:extLst>
          </p:cNvPr>
          <p:cNvSpPr/>
          <p:nvPr/>
        </p:nvSpPr>
        <p:spPr>
          <a:xfrm>
            <a:off x="4483510" y="1155700"/>
            <a:ext cx="604684" cy="3302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14BB7CF-088A-4CE9-BB30-D668C90108D9}"/>
              </a:ext>
            </a:extLst>
          </p:cNvPr>
          <p:cNvSpPr/>
          <p:nvPr/>
        </p:nvSpPr>
        <p:spPr>
          <a:xfrm>
            <a:off x="7904055" y="1152012"/>
            <a:ext cx="1033468" cy="33388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796A13-1BF3-4A35-B227-12F9673EA5ED}"/>
              </a:ext>
            </a:extLst>
          </p:cNvPr>
          <p:cNvSpPr/>
          <p:nvPr/>
        </p:nvSpPr>
        <p:spPr>
          <a:xfrm>
            <a:off x="7904055" y="1152012"/>
            <a:ext cx="1033468" cy="5593562"/>
          </a:xfrm>
          <a:prstGeom prst="rect">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BD89CF-4620-4571-9BB1-172181FD3B23}"/>
              </a:ext>
            </a:extLst>
          </p:cNvPr>
          <p:cNvSpPr>
            <a:spLocks noGrp="1"/>
          </p:cNvSpPr>
          <p:nvPr>
            <p:ph type="title"/>
          </p:nvPr>
        </p:nvSpPr>
        <p:spPr>
          <a:xfrm>
            <a:off x="0" y="-1"/>
            <a:ext cx="3867462" cy="1325563"/>
          </a:xfrm>
        </p:spPr>
        <p:txBody>
          <a:bodyPr/>
          <a:lstStyle/>
          <a:p>
            <a:r>
              <a:rPr lang="en-US" dirty="0"/>
              <a:t>Camera </a:t>
            </a:r>
            <a:br>
              <a:rPr lang="en-US" dirty="0"/>
            </a:br>
            <a:r>
              <a:rPr lang="en-US" dirty="0"/>
              <a:t>Settings 1</a:t>
            </a:r>
          </a:p>
        </p:txBody>
      </p:sp>
      <p:sp>
        <p:nvSpPr>
          <p:cNvPr id="9" name="TextBox 8">
            <a:extLst>
              <a:ext uri="{FF2B5EF4-FFF2-40B4-BE49-F238E27FC236}">
                <a16:creationId xmlns:a16="http://schemas.microsoft.com/office/drawing/2014/main" id="{9D611B5B-1A4E-46A8-885A-EBBCC16887B4}"/>
              </a:ext>
            </a:extLst>
          </p:cNvPr>
          <p:cNvSpPr txBox="1"/>
          <p:nvPr/>
        </p:nvSpPr>
        <p:spPr>
          <a:xfrm>
            <a:off x="272571" y="2824480"/>
            <a:ext cx="3322320" cy="3416320"/>
          </a:xfrm>
          <a:prstGeom prst="rect">
            <a:avLst/>
          </a:prstGeom>
          <a:noFill/>
        </p:spPr>
        <p:txBody>
          <a:bodyPr wrap="square" rtlCol="0">
            <a:spAutoFit/>
          </a:bodyPr>
          <a:lstStyle/>
          <a:p>
            <a:r>
              <a:rPr lang="en-US" dirty="0"/>
              <a:t>My Canon has up to 7 exposures (evenly spaced stops) in a bracket, so each click of shutter does all 7 in a row. I selected:</a:t>
            </a:r>
          </a:p>
          <a:p>
            <a:endParaRPr lang="en-US" dirty="0"/>
          </a:p>
          <a:p>
            <a:r>
              <a:rPr lang="en-US" dirty="0"/>
              <a:t>1/125 sec</a:t>
            </a:r>
          </a:p>
          <a:p>
            <a:r>
              <a:rPr lang="en-US" dirty="0"/>
              <a:t>1/50</a:t>
            </a:r>
          </a:p>
          <a:p>
            <a:r>
              <a:rPr lang="en-US" dirty="0"/>
              <a:t>1/20</a:t>
            </a:r>
          </a:p>
          <a:p>
            <a:r>
              <a:rPr lang="en-US" dirty="0"/>
              <a:t>1/8</a:t>
            </a:r>
          </a:p>
          <a:p>
            <a:r>
              <a:rPr lang="en-US" dirty="0"/>
              <a:t>0.3</a:t>
            </a:r>
          </a:p>
          <a:p>
            <a:r>
              <a:rPr lang="en-US" dirty="0"/>
              <a:t>0.8</a:t>
            </a:r>
          </a:p>
          <a:p>
            <a:r>
              <a:rPr lang="en-US" dirty="0"/>
              <a:t>2.0 </a:t>
            </a:r>
          </a:p>
        </p:txBody>
      </p:sp>
      <p:sp>
        <p:nvSpPr>
          <p:cNvPr id="10" name="Rectangle 9">
            <a:extLst>
              <a:ext uri="{FF2B5EF4-FFF2-40B4-BE49-F238E27FC236}">
                <a16:creationId xmlns:a16="http://schemas.microsoft.com/office/drawing/2014/main" id="{63AA9C85-31FF-4131-AED2-15E174D87CC0}"/>
              </a:ext>
            </a:extLst>
          </p:cNvPr>
          <p:cNvSpPr/>
          <p:nvPr/>
        </p:nvSpPr>
        <p:spPr>
          <a:xfrm>
            <a:off x="3670299" y="4532640"/>
            <a:ext cx="5267223" cy="1708160"/>
          </a:xfrm>
          <a:prstGeom prst="rect">
            <a:avLst/>
          </a:prstGeom>
          <a:solidFill>
            <a:srgbClr val="00B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A00522D3-BEDC-4C39-9715-E124DE70EB0A}"/>
              </a:ext>
            </a:extLst>
          </p:cNvPr>
          <p:cNvSpPr/>
          <p:nvPr/>
        </p:nvSpPr>
        <p:spPr>
          <a:xfrm>
            <a:off x="2052320" y="5069840"/>
            <a:ext cx="1300480" cy="56896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A41C17-AA2E-4A76-9F83-66FFBABC4D46}"/>
              </a:ext>
            </a:extLst>
          </p:cNvPr>
          <p:cNvSpPr/>
          <p:nvPr/>
        </p:nvSpPr>
        <p:spPr>
          <a:xfrm>
            <a:off x="3670299" y="3007360"/>
            <a:ext cx="5267223" cy="304800"/>
          </a:xfrm>
          <a:prstGeom prst="rect">
            <a:avLst/>
          </a:prstGeom>
          <a:solidFill>
            <a:srgbClr val="00B050">
              <a:alpha val="38000"/>
            </a:srgbClr>
          </a:solidFill>
          <a:ln>
            <a:solidFill>
              <a:srgbClr val="00B050">
                <a:alpha val="4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D7A2CADF-DA96-4592-A8E3-84868EA34384}"/>
              </a:ext>
            </a:extLst>
          </p:cNvPr>
          <p:cNvCxnSpPr>
            <a:cxnSpLocks/>
          </p:cNvCxnSpPr>
          <p:nvPr/>
        </p:nvCxnSpPr>
        <p:spPr>
          <a:xfrm>
            <a:off x="5088194" y="1152012"/>
            <a:ext cx="2815861" cy="0"/>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AE10B1E-32D6-407F-A95B-8407B6B39C4C}"/>
              </a:ext>
            </a:extLst>
          </p:cNvPr>
          <p:cNvCxnSpPr>
            <a:cxnSpLocks/>
          </p:cNvCxnSpPr>
          <p:nvPr/>
        </p:nvCxnSpPr>
        <p:spPr>
          <a:xfrm>
            <a:off x="8361680" y="1500821"/>
            <a:ext cx="0" cy="1150939"/>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7486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789EE-1193-4212-8A3C-090A274A4EA7}"/>
              </a:ext>
            </a:extLst>
          </p:cNvPr>
          <p:cNvSpPr>
            <a:spLocks noGrp="1"/>
          </p:cNvSpPr>
          <p:nvPr>
            <p:ph type="title"/>
          </p:nvPr>
        </p:nvSpPr>
        <p:spPr/>
        <p:txBody>
          <a:bodyPr/>
          <a:lstStyle/>
          <a:p>
            <a:r>
              <a:rPr lang="en-US" dirty="0"/>
              <a:t>Camera Settings 2</a:t>
            </a:r>
          </a:p>
        </p:txBody>
      </p:sp>
      <p:sp>
        <p:nvSpPr>
          <p:cNvPr id="3" name="Content Placeholder 2">
            <a:extLst>
              <a:ext uri="{FF2B5EF4-FFF2-40B4-BE49-F238E27FC236}">
                <a16:creationId xmlns:a16="http://schemas.microsoft.com/office/drawing/2014/main" id="{24A0FA52-ACFC-4B76-B59D-4BEF4EB2372D}"/>
              </a:ext>
            </a:extLst>
          </p:cNvPr>
          <p:cNvSpPr>
            <a:spLocks noGrp="1"/>
          </p:cNvSpPr>
          <p:nvPr>
            <p:ph idx="1"/>
          </p:nvPr>
        </p:nvSpPr>
        <p:spPr>
          <a:xfrm>
            <a:off x="462280" y="2028825"/>
            <a:ext cx="10515600" cy="4351338"/>
          </a:xfrm>
        </p:spPr>
        <p:txBody>
          <a:bodyPr>
            <a:normAutofit fontScale="92500" lnSpcReduction="10000"/>
          </a:bodyPr>
          <a:lstStyle/>
          <a:p>
            <a:r>
              <a:rPr lang="en-US" dirty="0"/>
              <a:t>Manual Focus Lens to infinity, tape it down</a:t>
            </a:r>
          </a:p>
          <a:p>
            <a:pPr lvl="1"/>
            <a:r>
              <a:rPr lang="en-US" dirty="0"/>
              <a:t>Infinity mark on lens may not be accurate</a:t>
            </a:r>
          </a:p>
          <a:p>
            <a:pPr lvl="1"/>
            <a:r>
              <a:rPr lang="en-US" dirty="0"/>
              <a:t>Suggestion to focus on sunspots before eclipse</a:t>
            </a:r>
          </a:p>
          <a:p>
            <a:pPr lvl="2"/>
            <a:r>
              <a:rPr lang="en-US" dirty="0"/>
              <a:t>Bring towel to hood your head over camera back</a:t>
            </a:r>
          </a:p>
          <a:p>
            <a:pPr lvl="2"/>
            <a:r>
              <a:rPr lang="en-US" dirty="0" err="1"/>
              <a:t>Hoodman</a:t>
            </a:r>
            <a:r>
              <a:rPr lang="en-US" dirty="0"/>
              <a:t> Loupe</a:t>
            </a:r>
          </a:p>
          <a:p>
            <a:r>
              <a:rPr lang="en-US" dirty="0"/>
              <a:t>Manual ISO, e.g. 200</a:t>
            </a:r>
          </a:p>
          <a:p>
            <a:r>
              <a:rPr lang="en-US" dirty="0"/>
              <a:t>Manual White Balance (Sunny) </a:t>
            </a:r>
          </a:p>
          <a:p>
            <a:r>
              <a:rPr lang="en-US" dirty="0"/>
              <a:t>Manual Program Mode</a:t>
            </a:r>
          </a:p>
          <a:p>
            <a:pPr lvl="1"/>
            <a:r>
              <a:rPr lang="en-US" dirty="0"/>
              <a:t>Aperture,  f/8</a:t>
            </a:r>
          </a:p>
          <a:p>
            <a:pPr lvl="1"/>
            <a:r>
              <a:rPr lang="en-US" dirty="0"/>
              <a:t>Totality Shutter Speed Bracket [1/125, 1/50, 1/20, 1/8, 0.3, 0.8, 2.0]</a:t>
            </a:r>
          </a:p>
          <a:p>
            <a:pPr lvl="1"/>
            <a:r>
              <a:rPr lang="en-US" dirty="0"/>
              <a:t>Partial Phases Shutter: Can vary.  I used 1/160 sec with the </a:t>
            </a:r>
            <a:r>
              <a:rPr lang="en-US" dirty="0" err="1"/>
              <a:t>DayStar</a:t>
            </a:r>
            <a:r>
              <a:rPr lang="en-US" dirty="0"/>
              <a:t> ND (5) Filter</a:t>
            </a:r>
          </a:p>
        </p:txBody>
      </p:sp>
      <p:pic>
        <p:nvPicPr>
          <p:cNvPr id="5" name="Picture 4">
            <a:extLst>
              <a:ext uri="{FF2B5EF4-FFF2-40B4-BE49-F238E27FC236}">
                <a16:creationId xmlns:a16="http://schemas.microsoft.com/office/drawing/2014/main" id="{AC91002D-D02D-436C-807F-4BFF96743F46}"/>
              </a:ext>
            </a:extLst>
          </p:cNvPr>
          <p:cNvPicPr>
            <a:picLocks noChangeAspect="1"/>
          </p:cNvPicPr>
          <p:nvPr/>
        </p:nvPicPr>
        <p:blipFill rotWithShape="1">
          <a:blip r:embed="rId2">
            <a:extLst>
              <a:ext uri="{28A0092B-C50C-407E-A947-70E740481C1C}">
                <a14:useLocalDpi xmlns:a14="http://schemas.microsoft.com/office/drawing/2010/main" val="0"/>
              </a:ext>
            </a:extLst>
          </a:blip>
          <a:srcRect l="59750" t="12261" b="43597"/>
          <a:stretch/>
        </p:blipFill>
        <p:spPr>
          <a:xfrm>
            <a:off x="8341360" y="528320"/>
            <a:ext cx="3271520" cy="2696528"/>
          </a:xfrm>
          <a:prstGeom prst="rect">
            <a:avLst/>
          </a:prstGeom>
          <a:ln w="34925">
            <a:solidFill>
              <a:schemeClr val="tx1"/>
            </a:solidFill>
          </a:ln>
        </p:spPr>
      </p:pic>
      <p:pic>
        <p:nvPicPr>
          <p:cNvPr id="7" name="Picture 6">
            <a:extLst>
              <a:ext uri="{FF2B5EF4-FFF2-40B4-BE49-F238E27FC236}">
                <a16:creationId xmlns:a16="http://schemas.microsoft.com/office/drawing/2014/main" id="{664095FC-9EE0-40A7-8960-2C8C56EB5291}"/>
              </a:ext>
            </a:extLst>
          </p:cNvPr>
          <p:cNvPicPr>
            <a:picLocks noChangeAspect="1"/>
          </p:cNvPicPr>
          <p:nvPr/>
        </p:nvPicPr>
        <p:blipFill rotWithShape="1">
          <a:blip r:embed="rId3">
            <a:extLst>
              <a:ext uri="{28A0092B-C50C-407E-A947-70E740481C1C}">
                <a14:useLocalDpi xmlns:a14="http://schemas.microsoft.com/office/drawing/2010/main" val="0"/>
              </a:ext>
            </a:extLst>
          </a:blip>
          <a:srcRect t="6444" b="7867"/>
          <a:stretch/>
        </p:blipFill>
        <p:spPr>
          <a:xfrm>
            <a:off x="9367520" y="2777014"/>
            <a:ext cx="2540000" cy="2176498"/>
          </a:xfrm>
          <a:prstGeom prst="rect">
            <a:avLst/>
          </a:prstGeom>
          <a:ln w="28575">
            <a:solidFill>
              <a:schemeClr val="tx1"/>
            </a:solidFill>
          </a:ln>
        </p:spPr>
      </p:pic>
    </p:spTree>
    <p:extLst>
      <p:ext uri="{BB962C8B-B14F-4D97-AF65-F5344CB8AC3E}">
        <p14:creationId xmlns:p14="http://schemas.microsoft.com/office/powerpoint/2010/main" val="729512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C5F34-FD44-495D-9B99-5E1D7D976CAC}"/>
              </a:ext>
            </a:extLst>
          </p:cNvPr>
          <p:cNvSpPr>
            <a:spLocks noGrp="1"/>
          </p:cNvSpPr>
          <p:nvPr>
            <p:ph type="title"/>
          </p:nvPr>
        </p:nvSpPr>
        <p:spPr>
          <a:xfrm>
            <a:off x="703288" y="0"/>
            <a:ext cx="10515600" cy="1325563"/>
          </a:xfrm>
        </p:spPr>
        <p:txBody>
          <a:bodyPr/>
          <a:lstStyle/>
          <a:p>
            <a:r>
              <a:rPr lang="en-US" dirty="0"/>
              <a:t>Finding the Sun with a Solar Filter on Camera</a:t>
            </a:r>
          </a:p>
        </p:txBody>
      </p:sp>
      <p:sp>
        <p:nvSpPr>
          <p:cNvPr id="3" name="Content Placeholder 2">
            <a:extLst>
              <a:ext uri="{FF2B5EF4-FFF2-40B4-BE49-F238E27FC236}">
                <a16:creationId xmlns:a16="http://schemas.microsoft.com/office/drawing/2014/main" id="{E1484657-0B5D-4B7E-A234-6693BD01A5E6}"/>
              </a:ext>
            </a:extLst>
          </p:cNvPr>
          <p:cNvSpPr>
            <a:spLocks noGrp="1"/>
          </p:cNvSpPr>
          <p:nvPr>
            <p:ph idx="1"/>
          </p:nvPr>
        </p:nvSpPr>
        <p:spPr>
          <a:xfrm>
            <a:off x="463446" y="1151042"/>
            <a:ext cx="10515600" cy="5706958"/>
          </a:xfrm>
        </p:spPr>
        <p:txBody>
          <a:bodyPr>
            <a:noAutofit/>
          </a:bodyPr>
          <a:lstStyle/>
          <a:p>
            <a:r>
              <a:rPr lang="en-US" sz="2400" dirty="0"/>
              <a:t>With a safe solar filter on your lens, all you're going to see when the Sun is not in the frame is black. So how do you get the Sun in the frame, particularly if you are at a long focal length?  First, un-zoom a zoom lens to the shortest focal length.</a:t>
            </a:r>
          </a:p>
          <a:p>
            <a:r>
              <a:rPr lang="en-US" sz="2400" dirty="0"/>
              <a:t>The easiest way is with a solar finder. It can be something simple like a small device (e.g. mounted in the hot shoe of your camera) with a simple pinhole that projects an image of the Sun onto a flat surface. You can even make one of these yourself.</a:t>
            </a:r>
          </a:p>
          <a:p>
            <a:r>
              <a:rPr lang="en-US" sz="2400" dirty="0"/>
              <a:t>If you don't have a solar finder: Put on your solar glasses to orient the camera to the general neighborhood – take off glasses. Then look at the shadow cast on the ground by your camera and lens. As you (blindly) move the camera around to aim it, you will notice the shadow becomes the smallest when it is pointed right at the Sun. </a:t>
            </a:r>
          </a:p>
          <a:p>
            <a:r>
              <a:rPr lang="en-US" sz="2400" dirty="0"/>
              <a:t>Fine tune through the viewfinder/Live View, then re-zoom to long focal length. </a:t>
            </a:r>
          </a:p>
          <a:p>
            <a:r>
              <a:rPr lang="en-US" sz="2400" dirty="0"/>
              <a:t>Revisit pointing direction frequently as the sun moves across the sky.</a:t>
            </a:r>
          </a:p>
          <a:p>
            <a:endParaRPr lang="en-US" sz="2400" dirty="0"/>
          </a:p>
        </p:txBody>
      </p:sp>
    </p:spTree>
    <p:extLst>
      <p:ext uri="{BB962C8B-B14F-4D97-AF65-F5344CB8AC3E}">
        <p14:creationId xmlns:p14="http://schemas.microsoft.com/office/powerpoint/2010/main" val="3199584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97A6B-6404-4866-AAA5-F272D52D87AB}"/>
              </a:ext>
            </a:extLst>
          </p:cNvPr>
          <p:cNvSpPr>
            <a:spLocks noGrp="1"/>
          </p:cNvSpPr>
          <p:nvPr>
            <p:ph type="title"/>
          </p:nvPr>
        </p:nvSpPr>
        <p:spPr/>
        <p:txBody>
          <a:bodyPr/>
          <a:lstStyle/>
          <a:p>
            <a:r>
              <a:rPr lang="en-US" dirty="0"/>
              <a:t>Most Likely Posture During Setup &amp; Totality</a:t>
            </a:r>
          </a:p>
        </p:txBody>
      </p:sp>
      <p:sp>
        <p:nvSpPr>
          <p:cNvPr id="3" name="Content Placeholder 2">
            <a:extLst>
              <a:ext uri="{FF2B5EF4-FFF2-40B4-BE49-F238E27FC236}">
                <a16:creationId xmlns:a16="http://schemas.microsoft.com/office/drawing/2014/main" id="{194DDECE-B50B-4E0F-8BB6-E897837DEA60}"/>
              </a:ext>
            </a:extLst>
          </p:cNvPr>
          <p:cNvSpPr>
            <a:spLocks noGrp="1"/>
          </p:cNvSpPr>
          <p:nvPr>
            <p:ph idx="1"/>
          </p:nvPr>
        </p:nvSpPr>
        <p:spPr>
          <a:xfrm>
            <a:off x="838200" y="1500505"/>
            <a:ext cx="6233160" cy="4351338"/>
          </a:xfrm>
        </p:spPr>
        <p:txBody>
          <a:bodyPr/>
          <a:lstStyle/>
          <a:p>
            <a:r>
              <a:rPr lang="en-US" dirty="0"/>
              <a:t>Steep lens elevation, and non-adjustable DSLR camera back requires you to squat or sit under camera, with tripod tilted back – thus.</a:t>
            </a:r>
          </a:p>
          <a:p>
            <a:r>
              <a:rPr lang="en-US" dirty="0"/>
              <a:t>You will be re-pointing the lens every minute or so during totality (unless you have an equatorial mount)</a:t>
            </a:r>
          </a:p>
        </p:txBody>
      </p:sp>
      <p:pic>
        <p:nvPicPr>
          <p:cNvPr id="5" name="Picture 4">
            <a:extLst>
              <a:ext uri="{FF2B5EF4-FFF2-40B4-BE49-F238E27FC236}">
                <a16:creationId xmlns:a16="http://schemas.microsoft.com/office/drawing/2014/main" id="{58DCF89F-6DE9-40DE-AC0C-0781F0B21362}"/>
              </a:ext>
            </a:extLst>
          </p:cNvPr>
          <p:cNvPicPr>
            <a:picLocks noChangeAspect="1"/>
          </p:cNvPicPr>
          <p:nvPr/>
        </p:nvPicPr>
        <p:blipFill rotWithShape="1">
          <a:blip r:embed="rId2">
            <a:extLst>
              <a:ext uri="{28A0092B-C50C-407E-A947-70E740481C1C}">
                <a14:useLocalDpi xmlns:a14="http://schemas.microsoft.com/office/drawing/2010/main" val="0"/>
              </a:ext>
            </a:extLst>
          </a:blip>
          <a:srcRect l="35375" t="6333" r="9875" b="39667"/>
          <a:stretch/>
        </p:blipFill>
        <p:spPr>
          <a:xfrm rot="5400000">
            <a:off x="7089939" y="2084542"/>
            <a:ext cx="5322243" cy="3937002"/>
          </a:xfrm>
          <a:prstGeom prst="rect">
            <a:avLst/>
          </a:prstGeom>
        </p:spPr>
      </p:pic>
    </p:spTree>
    <p:extLst>
      <p:ext uri="{BB962C8B-B14F-4D97-AF65-F5344CB8AC3E}">
        <p14:creationId xmlns:p14="http://schemas.microsoft.com/office/powerpoint/2010/main" val="3650333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6E5C2-1C21-4301-BD1C-0ED2C807A408}"/>
              </a:ext>
            </a:extLst>
          </p:cNvPr>
          <p:cNvSpPr>
            <a:spLocks noGrp="1"/>
          </p:cNvSpPr>
          <p:nvPr>
            <p:ph type="title"/>
          </p:nvPr>
        </p:nvSpPr>
        <p:spPr/>
        <p:txBody>
          <a:bodyPr/>
          <a:lstStyle/>
          <a:p>
            <a:r>
              <a:rPr lang="en-US" dirty="0"/>
              <a:t>Venue Planning</a:t>
            </a:r>
          </a:p>
        </p:txBody>
      </p:sp>
      <p:sp>
        <p:nvSpPr>
          <p:cNvPr id="3" name="Content Placeholder 2">
            <a:extLst>
              <a:ext uri="{FF2B5EF4-FFF2-40B4-BE49-F238E27FC236}">
                <a16:creationId xmlns:a16="http://schemas.microsoft.com/office/drawing/2014/main" id="{BC94C7BD-6CD6-4DEB-A55D-EF2EC4AAF393}"/>
              </a:ext>
            </a:extLst>
          </p:cNvPr>
          <p:cNvSpPr>
            <a:spLocks noGrp="1"/>
          </p:cNvSpPr>
          <p:nvPr>
            <p:ph idx="1"/>
          </p:nvPr>
        </p:nvSpPr>
        <p:spPr>
          <a:xfrm>
            <a:off x="838200" y="1490345"/>
            <a:ext cx="10515600" cy="4351338"/>
          </a:xfrm>
        </p:spPr>
        <p:txBody>
          <a:bodyPr>
            <a:noAutofit/>
          </a:bodyPr>
          <a:lstStyle/>
          <a:p>
            <a:r>
              <a:rPr lang="en-US" sz="2000" dirty="0"/>
              <a:t>Drinking Water</a:t>
            </a:r>
          </a:p>
          <a:p>
            <a:r>
              <a:rPr lang="en-US" sz="2000" dirty="0"/>
              <a:t>Ice Chest</a:t>
            </a:r>
          </a:p>
          <a:p>
            <a:r>
              <a:rPr lang="en-US" sz="2000" dirty="0"/>
              <a:t>Food</a:t>
            </a:r>
          </a:p>
          <a:p>
            <a:r>
              <a:rPr lang="en-US" sz="2000" dirty="0"/>
              <a:t>Sun Screen</a:t>
            </a:r>
          </a:p>
          <a:p>
            <a:r>
              <a:rPr lang="en-US" sz="2000" dirty="0"/>
              <a:t>Bug Spray</a:t>
            </a:r>
          </a:p>
          <a:p>
            <a:r>
              <a:rPr lang="en-US" sz="2000" dirty="0"/>
              <a:t>Beach Umbrella / Canopy</a:t>
            </a:r>
          </a:p>
          <a:p>
            <a:r>
              <a:rPr lang="en-US" sz="2000" dirty="0"/>
              <a:t>Towel for head and camera</a:t>
            </a:r>
          </a:p>
          <a:p>
            <a:r>
              <a:rPr lang="en-US" sz="2000" dirty="0"/>
              <a:t>Shade/Ventilation for camera when not in use (don’t cook it in the sun all day!)</a:t>
            </a:r>
          </a:p>
          <a:p>
            <a:r>
              <a:rPr lang="en-US" sz="2000" dirty="0"/>
              <a:t>Chair</a:t>
            </a:r>
          </a:p>
          <a:p>
            <a:r>
              <a:rPr lang="en-US" sz="2000" dirty="0"/>
              <a:t>Sunglasses</a:t>
            </a:r>
          </a:p>
          <a:p>
            <a:r>
              <a:rPr lang="en-US" sz="2000" dirty="0"/>
              <a:t>Solar glasses,  binoculars with solar filters (e.g. </a:t>
            </a:r>
            <a:r>
              <a:rPr lang="en-US" sz="2000" dirty="0" err="1"/>
              <a:t>DayStar</a:t>
            </a:r>
            <a:r>
              <a:rPr lang="en-US" sz="2000" dirty="0"/>
              <a:t>)</a:t>
            </a:r>
          </a:p>
          <a:p>
            <a:r>
              <a:rPr lang="en-US" sz="2000" dirty="0"/>
              <a:t>Walk-around camera (e.g. cell phone, compact)</a:t>
            </a:r>
          </a:p>
          <a:p>
            <a:r>
              <a:rPr lang="en-US" sz="2000" dirty="0"/>
              <a:t>Duct Tape, Leatherman, … – you never know.  </a:t>
            </a:r>
          </a:p>
        </p:txBody>
      </p:sp>
    </p:spTree>
    <p:extLst>
      <p:ext uri="{BB962C8B-B14F-4D97-AF65-F5344CB8AC3E}">
        <p14:creationId xmlns:p14="http://schemas.microsoft.com/office/powerpoint/2010/main" val="1788974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6E5C2-1C21-4301-BD1C-0ED2C807A408}"/>
              </a:ext>
            </a:extLst>
          </p:cNvPr>
          <p:cNvSpPr>
            <a:spLocks noGrp="1"/>
          </p:cNvSpPr>
          <p:nvPr>
            <p:ph type="title"/>
          </p:nvPr>
        </p:nvSpPr>
        <p:spPr/>
        <p:txBody>
          <a:bodyPr/>
          <a:lstStyle/>
          <a:p>
            <a:r>
              <a:rPr lang="en-US" dirty="0"/>
              <a:t>Location Planning 1: August 21, 2017</a:t>
            </a:r>
          </a:p>
        </p:txBody>
      </p:sp>
      <p:pic>
        <p:nvPicPr>
          <p:cNvPr id="7" name="Picture 6">
            <a:extLst>
              <a:ext uri="{FF2B5EF4-FFF2-40B4-BE49-F238E27FC236}">
                <a16:creationId xmlns:a16="http://schemas.microsoft.com/office/drawing/2014/main" id="{50B06E20-6061-45B7-80D5-0FEED0A53C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8796"/>
            <a:ext cx="5872480" cy="3801452"/>
          </a:xfrm>
          <a:prstGeom prst="rect">
            <a:avLst/>
          </a:prstGeom>
        </p:spPr>
      </p:pic>
      <p:pic>
        <p:nvPicPr>
          <p:cNvPr id="9" name="Picture 8">
            <a:extLst>
              <a:ext uri="{FF2B5EF4-FFF2-40B4-BE49-F238E27FC236}">
                <a16:creationId xmlns:a16="http://schemas.microsoft.com/office/drawing/2014/main" id="{082C0C7C-1D25-448D-A186-C671B0B3B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3761" y="1288796"/>
            <a:ext cx="6146800" cy="3988536"/>
          </a:xfrm>
          <a:prstGeom prst="rect">
            <a:avLst/>
          </a:prstGeom>
        </p:spPr>
      </p:pic>
      <p:sp>
        <p:nvSpPr>
          <p:cNvPr id="10" name="Right Brace 9">
            <a:extLst>
              <a:ext uri="{FF2B5EF4-FFF2-40B4-BE49-F238E27FC236}">
                <a16:creationId xmlns:a16="http://schemas.microsoft.com/office/drawing/2014/main" id="{3EFD67A5-2591-4507-B7DF-89D1C0F502EB}"/>
              </a:ext>
            </a:extLst>
          </p:cNvPr>
          <p:cNvSpPr/>
          <p:nvPr/>
        </p:nvSpPr>
        <p:spPr>
          <a:xfrm rot="5400000">
            <a:off x="11010900" y="4588992"/>
            <a:ext cx="284480" cy="1661160"/>
          </a:xfrm>
          <a:prstGeom prst="rightBrace">
            <a:avLst>
              <a:gd name="adj1" fmla="val 69048"/>
              <a:gd name="adj2" fmla="val 50612"/>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B12A55E4-1CC4-4DAE-9AA8-AAB0EF01EA78}"/>
              </a:ext>
            </a:extLst>
          </p:cNvPr>
          <p:cNvSpPr txBox="1"/>
          <p:nvPr/>
        </p:nvSpPr>
        <p:spPr>
          <a:xfrm>
            <a:off x="9611360" y="5739338"/>
            <a:ext cx="2702259" cy="923330"/>
          </a:xfrm>
          <a:prstGeom prst="rect">
            <a:avLst/>
          </a:prstGeom>
          <a:noFill/>
        </p:spPr>
        <p:txBody>
          <a:bodyPr wrap="square" rtlCol="0">
            <a:spAutoFit/>
          </a:bodyPr>
          <a:lstStyle/>
          <a:p>
            <a:r>
              <a:rPr lang="en-US" dirty="0"/>
              <a:t>My preferred driving distance – cloud stats look kind of bad.</a:t>
            </a:r>
          </a:p>
        </p:txBody>
      </p:sp>
      <p:sp>
        <p:nvSpPr>
          <p:cNvPr id="12" name="TextBox 11">
            <a:extLst>
              <a:ext uri="{FF2B5EF4-FFF2-40B4-BE49-F238E27FC236}">
                <a16:creationId xmlns:a16="http://schemas.microsoft.com/office/drawing/2014/main" id="{CA8670E1-6C40-447C-B865-36553B208893}"/>
              </a:ext>
            </a:extLst>
          </p:cNvPr>
          <p:cNvSpPr txBox="1"/>
          <p:nvPr/>
        </p:nvSpPr>
        <p:spPr>
          <a:xfrm>
            <a:off x="6725920" y="5739338"/>
            <a:ext cx="2702259" cy="923330"/>
          </a:xfrm>
          <a:prstGeom prst="rect">
            <a:avLst/>
          </a:prstGeom>
          <a:noFill/>
        </p:spPr>
        <p:txBody>
          <a:bodyPr wrap="square" rtlCol="0">
            <a:spAutoFit/>
          </a:bodyPr>
          <a:lstStyle/>
          <a:p>
            <a:r>
              <a:rPr lang="en-US" dirty="0"/>
              <a:t>Cloud stats look good – sold out hotels, rip-off flight $$$.</a:t>
            </a:r>
          </a:p>
        </p:txBody>
      </p:sp>
      <p:sp>
        <p:nvSpPr>
          <p:cNvPr id="13" name="Right Brace 12">
            <a:extLst>
              <a:ext uri="{FF2B5EF4-FFF2-40B4-BE49-F238E27FC236}">
                <a16:creationId xmlns:a16="http://schemas.microsoft.com/office/drawing/2014/main" id="{FAE5A2F9-3830-49E9-BF03-6763BFDE6775}"/>
              </a:ext>
            </a:extLst>
          </p:cNvPr>
          <p:cNvSpPr/>
          <p:nvPr/>
        </p:nvSpPr>
        <p:spPr>
          <a:xfrm rot="5400000">
            <a:off x="8077731" y="4057601"/>
            <a:ext cx="313898" cy="2753360"/>
          </a:xfrm>
          <a:prstGeom prst="rightBrace">
            <a:avLst>
              <a:gd name="adj1" fmla="val 69048"/>
              <a:gd name="adj2" fmla="val 50612"/>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42305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840B5-B632-420C-8A8F-615C5511796A}"/>
              </a:ext>
            </a:extLst>
          </p:cNvPr>
          <p:cNvSpPr>
            <a:spLocks noGrp="1"/>
          </p:cNvSpPr>
          <p:nvPr>
            <p:ph type="title"/>
          </p:nvPr>
        </p:nvSpPr>
        <p:spPr/>
        <p:txBody>
          <a:bodyPr/>
          <a:lstStyle/>
          <a:p>
            <a:r>
              <a:rPr lang="en-US" dirty="0"/>
              <a:t>Planning</a:t>
            </a:r>
          </a:p>
        </p:txBody>
      </p:sp>
      <p:sp>
        <p:nvSpPr>
          <p:cNvPr id="3" name="Content Placeholder 2">
            <a:extLst>
              <a:ext uri="{FF2B5EF4-FFF2-40B4-BE49-F238E27FC236}">
                <a16:creationId xmlns:a16="http://schemas.microsoft.com/office/drawing/2014/main" id="{8517148B-9584-485C-90D1-9291F6B46859}"/>
              </a:ext>
            </a:extLst>
          </p:cNvPr>
          <p:cNvSpPr>
            <a:spLocks noGrp="1"/>
          </p:cNvSpPr>
          <p:nvPr>
            <p:ph idx="1"/>
          </p:nvPr>
        </p:nvSpPr>
        <p:spPr/>
        <p:txBody>
          <a:bodyPr>
            <a:normAutofit/>
          </a:bodyPr>
          <a:lstStyle/>
          <a:p>
            <a:r>
              <a:rPr lang="en-US" dirty="0"/>
              <a:t>What to Shoot?  The Quarry.</a:t>
            </a:r>
          </a:p>
          <a:p>
            <a:r>
              <a:rPr lang="en-US" dirty="0"/>
              <a:t>Camera Gear Planning </a:t>
            </a:r>
          </a:p>
          <a:p>
            <a:r>
              <a:rPr lang="en-US" dirty="0"/>
              <a:t>Camera Settings</a:t>
            </a:r>
          </a:p>
          <a:p>
            <a:r>
              <a:rPr lang="en-US" dirty="0"/>
              <a:t>Venue Planning</a:t>
            </a:r>
          </a:p>
          <a:p>
            <a:r>
              <a:rPr lang="en-US" dirty="0"/>
              <a:t>Location Planning (the last thing, really)</a:t>
            </a:r>
          </a:p>
          <a:p>
            <a:endParaRPr lang="en-US" dirty="0"/>
          </a:p>
          <a:p>
            <a:r>
              <a:rPr lang="en-US" dirty="0"/>
              <a:t>Post-Processing Considerations</a:t>
            </a:r>
          </a:p>
          <a:p>
            <a:endParaRPr lang="en-US" dirty="0"/>
          </a:p>
          <a:p>
            <a:endParaRPr lang="en-US" dirty="0"/>
          </a:p>
        </p:txBody>
      </p:sp>
    </p:spTree>
    <p:extLst>
      <p:ext uri="{BB962C8B-B14F-4D97-AF65-F5344CB8AC3E}">
        <p14:creationId xmlns:p14="http://schemas.microsoft.com/office/powerpoint/2010/main" val="1770581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0F42C-871F-4A6C-86CB-58F74D346321}"/>
              </a:ext>
            </a:extLst>
          </p:cNvPr>
          <p:cNvSpPr>
            <a:spLocks noGrp="1"/>
          </p:cNvSpPr>
          <p:nvPr>
            <p:ph type="title"/>
          </p:nvPr>
        </p:nvSpPr>
        <p:spPr/>
        <p:txBody>
          <a:bodyPr/>
          <a:lstStyle/>
          <a:p>
            <a:r>
              <a:rPr lang="en-US" dirty="0"/>
              <a:t>Location Selection 2</a:t>
            </a:r>
          </a:p>
        </p:txBody>
      </p:sp>
      <p:pic>
        <p:nvPicPr>
          <p:cNvPr id="5" name="Picture 4">
            <a:extLst>
              <a:ext uri="{FF2B5EF4-FFF2-40B4-BE49-F238E27FC236}">
                <a16:creationId xmlns:a16="http://schemas.microsoft.com/office/drawing/2014/main" id="{5230B153-E325-46FE-86C0-B4986799C9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491323"/>
            <a:ext cx="7544804" cy="4104563"/>
          </a:xfrm>
          <a:prstGeom prst="rect">
            <a:avLst/>
          </a:prstGeom>
        </p:spPr>
      </p:pic>
      <p:sp>
        <p:nvSpPr>
          <p:cNvPr id="6" name="TextBox 5">
            <a:extLst>
              <a:ext uri="{FF2B5EF4-FFF2-40B4-BE49-F238E27FC236}">
                <a16:creationId xmlns:a16="http://schemas.microsoft.com/office/drawing/2014/main" id="{C9D35D57-6C4E-4281-A634-8CEC0DEAED5B}"/>
              </a:ext>
            </a:extLst>
          </p:cNvPr>
          <p:cNvSpPr txBox="1"/>
          <p:nvPr/>
        </p:nvSpPr>
        <p:spPr>
          <a:xfrm>
            <a:off x="838200" y="1381760"/>
            <a:ext cx="11014203" cy="923330"/>
          </a:xfrm>
          <a:prstGeom prst="rect">
            <a:avLst/>
          </a:prstGeom>
          <a:noFill/>
        </p:spPr>
        <p:txBody>
          <a:bodyPr wrap="square" rtlCol="0">
            <a:spAutoFit/>
          </a:bodyPr>
          <a:lstStyle/>
          <a:p>
            <a:r>
              <a:rPr lang="en-US" dirty="0"/>
              <a:t>By Thursday morning (T-minus 4 days), Tennessee looking good for weather – partly cloudy in p.m.  Now where?</a:t>
            </a:r>
          </a:p>
          <a:p>
            <a:r>
              <a:rPr lang="en-US" dirty="0"/>
              <a:t>Towns within totality sold out or outrageous hotel prices.  Big cities have more hotels – greater chance of finding something.  Knoxville is shorter drive – Go to Knoxville then drive to (</a:t>
            </a:r>
            <a:r>
              <a:rPr lang="en-US" dirty="0" err="1"/>
              <a:t>tdb</a:t>
            </a:r>
            <a:r>
              <a:rPr lang="en-US" dirty="0"/>
              <a:t>) for totality on Monday morning.</a:t>
            </a:r>
          </a:p>
        </p:txBody>
      </p:sp>
      <p:cxnSp>
        <p:nvCxnSpPr>
          <p:cNvPr id="8" name="Connector: Curved 7">
            <a:extLst>
              <a:ext uri="{FF2B5EF4-FFF2-40B4-BE49-F238E27FC236}">
                <a16:creationId xmlns:a16="http://schemas.microsoft.com/office/drawing/2014/main" id="{4C07449E-EE2E-4328-AA48-63549707C1E3}"/>
              </a:ext>
            </a:extLst>
          </p:cNvPr>
          <p:cNvCxnSpPr>
            <a:cxnSpLocks/>
          </p:cNvCxnSpPr>
          <p:nvPr/>
        </p:nvCxnSpPr>
        <p:spPr>
          <a:xfrm rot="16200000" flipH="1">
            <a:off x="5257185" y="2707025"/>
            <a:ext cx="2378670" cy="1574800"/>
          </a:xfrm>
          <a:prstGeom prst="curvedConnector3">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or: Curved 9">
            <a:extLst>
              <a:ext uri="{FF2B5EF4-FFF2-40B4-BE49-F238E27FC236}">
                <a16:creationId xmlns:a16="http://schemas.microsoft.com/office/drawing/2014/main" id="{FDACF152-DF97-4B40-AD0F-F00C2C866203}"/>
              </a:ext>
            </a:extLst>
          </p:cNvPr>
          <p:cNvCxnSpPr>
            <a:cxnSpLocks/>
          </p:cNvCxnSpPr>
          <p:nvPr/>
        </p:nvCxnSpPr>
        <p:spPr>
          <a:xfrm rot="5400000">
            <a:off x="6420504" y="2590185"/>
            <a:ext cx="3028915" cy="2458721"/>
          </a:xfrm>
          <a:prstGeom prst="curvedConnector3">
            <a:avLst>
              <a:gd name="adj1" fmla="val 90923"/>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53680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B5CCB-8E76-4398-964F-432FD6558D6A}"/>
              </a:ext>
            </a:extLst>
          </p:cNvPr>
          <p:cNvSpPr>
            <a:spLocks noGrp="1"/>
          </p:cNvSpPr>
          <p:nvPr>
            <p:ph type="title"/>
          </p:nvPr>
        </p:nvSpPr>
        <p:spPr>
          <a:xfrm>
            <a:off x="838200" y="354965"/>
            <a:ext cx="10515600" cy="1325563"/>
          </a:xfrm>
        </p:spPr>
        <p:txBody>
          <a:bodyPr/>
          <a:lstStyle/>
          <a:p>
            <a:r>
              <a:rPr lang="en-US" dirty="0"/>
              <a:t>Location Selection 3</a:t>
            </a:r>
          </a:p>
        </p:txBody>
      </p:sp>
      <p:pic>
        <p:nvPicPr>
          <p:cNvPr id="5" name="Picture 4">
            <a:extLst>
              <a:ext uri="{FF2B5EF4-FFF2-40B4-BE49-F238E27FC236}">
                <a16:creationId xmlns:a16="http://schemas.microsoft.com/office/drawing/2014/main" id="{AA4916B6-A117-492A-ACCC-E3D31797C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4962" y="1504950"/>
            <a:ext cx="6848475" cy="5353050"/>
          </a:xfrm>
          <a:prstGeom prst="rect">
            <a:avLst/>
          </a:prstGeom>
        </p:spPr>
      </p:pic>
      <p:cxnSp>
        <p:nvCxnSpPr>
          <p:cNvPr id="7" name="Straight Arrow Connector 6">
            <a:extLst>
              <a:ext uri="{FF2B5EF4-FFF2-40B4-BE49-F238E27FC236}">
                <a16:creationId xmlns:a16="http://schemas.microsoft.com/office/drawing/2014/main" id="{829FBF13-4C75-448A-A4B0-A29E10153E9C}"/>
              </a:ext>
            </a:extLst>
          </p:cNvPr>
          <p:cNvCxnSpPr>
            <a:cxnSpLocks/>
          </p:cNvCxnSpPr>
          <p:nvPr/>
        </p:nvCxnSpPr>
        <p:spPr>
          <a:xfrm flipV="1">
            <a:off x="3078480" y="3992880"/>
            <a:ext cx="2753360" cy="467360"/>
          </a:xfrm>
          <a:prstGeom prst="straightConnector1">
            <a:avLst/>
          </a:prstGeom>
          <a:ln w="635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1433242-20A5-47D4-A4F8-3A912AC2A4E4}"/>
              </a:ext>
            </a:extLst>
          </p:cNvPr>
          <p:cNvCxnSpPr>
            <a:cxnSpLocks/>
          </p:cNvCxnSpPr>
          <p:nvPr/>
        </p:nvCxnSpPr>
        <p:spPr>
          <a:xfrm flipV="1">
            <a:off x="3230880" y="4297680"/>
            <a:ext cx="4084320" cy="536178"/>
          </a:xfrm>
          <a:prstGeom prst="straightConnector1">
            <a:avLst/>
          </a:prstGeom>
          <a:ln w="635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3629F45-F7F5-485F-89CC-78B92F9F5F57}"/>
              </a:ext>
            </a:extLst>
          </p:cNvPr>
          <p:cNvCxnSpPr>
            <a:cxnSpLocks/>
          </p:cNvCxnSpPr>
          <p:nvPr/>
        </p:nvCxnSpPr>
        <p:spPr>
          <a:xfrm>
            <a:off x="8717280" y="1131332"/>
            <a:ext cx="568960" cy="4476988"/>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4302767-3B99-4659-AFE4-A7057534232F}"/>
              </a:ext>
            </a:extLst>
          </p:cNvPr>
          <p:cNvSpPr>
            <a:spLocks noGrp="1"/>
          </p:cNvSpPr>
          <p:nvPr>
            <p:ph idx="1"/>
          </p:nvPr>
        </p:nvSpPr>
        <p:spPr>
          <a:xfrm>
            <a:off x="838200" y="1825625"/>
            <a:ext cx="4576762" cy="4758055"/>
          </a:xfrm>
        </p:spPr>
        <p:txBody>
          <a:bodyPr>
            <a:normAutofit fontScale="92500"/>
          </a:bodyPr>
          <a:lstStyle/>
          <a:p>
            <a:r>
              <a:rPr lang="en-US" dirty="0"/>
              <a:t>Found one of few remaining rooms in Knoxville – reserved for Sun. &amp; Mon.</a:t>
            </a:r>
          </a:p>
          <a:p>
            <a:r>
              <a:rPr lang="en-US" dirty="0"/>
              <a:t>Departed Sunday a.m. – arrived 3:00 p.m. in Knoxville</a:t>
            </a:r>
          </a:p>
          <a:p>
            <a:r>
              <a:rPr lang="en-US" dirty="0"/>
              <a:t>Where to on Monday?  </a:t>
            </a:r>
          </a:p>
          <a:p>
            <a:pPr lvl="1"/>
            <a:r>
              <a:rPr lang="en-US" dirty="0"/>
              <a:t>Spring City?</a:t>
            </a:r>
          </a:p>
          <a:p>
            <a:pPr lvl="1"/>
            <a:r>
              <a:rPr lang="en-US" dirty="0"/>
              <a:t>Sweetwater?</a:t>
            </a:r>
          </a:p>
          <a:p>
            <a:pPr lvl="1"/>
            <a:r>
              <a:rPr lang="en-US" dirty="0"/>
              <a:t>OMG: No Parking Remains!  50 Mile Traffic Jams Expected!</a:t>
            </a:r>
          </a:p>
          <a:p>
            <a:pPr lvl="1"/>
            <a:endParaRPr lang="en-US" dirty="0"/>
          </a:p>
          <a:p>
            <a:pPr lvl="1"/>
            <a:r>
              <a:rPr lang="en-US" dirty="0"/>
              <a:t>Hmmm – what’s this?  </a:t>
            </a:r>
          </a:p>
        </p:txBody>
      </p:sp>
      <p:sp>
        <p:nvSpPr>
          <p:cNvPr id="15" name="TextBox 14">
            <a:extLst>
              <a:ext uri="{FF2B5EF4-FFF2-40B4-BE49-F238E27FC236}">
                <a16:creationId xmlns:a16="http://schemas.microsoft.com/office/drawing/2014/main" id="{4BAF717C-F696-4637-AF8F-1024E6383BAD}"/>
              </a:ext>
            </a:extLst>
          </p:cNvPr>
          <p:cNvSpPr txBox="1"/>
          <p:nvPr/>
        </p:nvSpPr>
        <p:spPr>
          <a:xfrm>
            <a:off x="7315200" y="762000"/>
            <a:ext cx="4592283" cy="400110"/>
          </a:xfrm>
          <a:prstGeom prst="rect">
            <a:avLst/>
          </a:prstGeom>
          <a:noFill/>
        </p:spPr>
        <p:txBody>
          <a:bodyPr wrap="none" rtlCol="0">
            <a:spAutoFit/>
          </a:bodyPr>
          <a:lstStyle/>
          <a:p>
            <a:r>
              <a:rPr lang="en-US" sz="2000" dirty="0"/>
              <a:t>Line of Maximum Totality Duration (~2:38)</a:t>
            </a:r>
          </a:p>
        </p:txBody>
      </p:sp>
      <p:cxnSp>
        <p:nvCxnSpPr>
          <p:cNvPr id="20" name="Straight Arrow Connector 19">
            <a:extLst>
              <a:ext uri="{FF2B5EF4-FFF2-40B4-BE49-F238E27FC236}">
                <a16:creationId xmlns:a16="http://schemas.microsoft.com/office/drawing/2014/main" id="{F82F4978-4481-4796-9F5E-A4C9CDA65E6A}"/>
              </a:ext>
            </a:extLst>
          </p:cNvPr>
          <p:cNvCxnSpPr>
            <a:cxnSpLocks/>
          </p:cNvCxnSpPr>
          <p:nvPr/>
        </p:nvCxnSpPr>
        <p:spPr>
          <a:xfrm flipV="1">
            <a:off x="4135120" y="5679440"/>
            <a:ext cx="4074160" cy="562332"/>
          </a:xfrm>
          <a:prstGeom prst="straightConnector1">
            <a:avLst/>
          </a:prstGeom>
          <a:ln w="635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33DC3B1C-12E6-4AA3-B025-DCF2086A9EA4}"/>
              </a:ext>
            </a:extLst>
          </p:cNvPr>
          <p:cNvSpPr/>
          <p:nvPr/>
        </p:nvSpPr>
        <p:spPr>
          <a:xfrm>
            <a:off x="9367520" y="1825625"/>
            <a:ext cx="1046480" cy="1056640"/>
          </a:xfrm>
          <a:prstGeom prst="ellipse">
            <a:avLst/>
          </a:prstGeom>
          <a:solidFill>
            <a:schemeClr val="accent2">
              <a:alpha val="2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2978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16DE7-5F0E-41CE-8E2A-E249767BDE19}"/>
              </a:ext>
            </a:extLst>
          </p:cNvPr>
          <p:cNvSpPr>
            <a:spLocks noGrp="1"/>
          </p:cNvSpPr>
          <p:nvPr>
            <p:ph type="title"/>
          </p:nvPr>
        </p:nvSpPr>
        <p:spPr/>
        <p:txBody>
          <a:bodyPr/>
          <a:lstStyle/>
          <a:p>
            <a:r>
              <a:rPr lang="en-US" dirty="0"/>
              <a:t>Location Planning 4 – Tellico was on Facebook</a:t>
            </a:r>
          </a:p>
        </p:txBody>
      </p:sp>
      <p:sp>
        <p:nvSpPr>
          <p:cNvPr id="3" name="Content Placeholder 2">
            <a:extLst>
              <a:ext uri="{FF2B5EF4-FFF2-40B4-BE49-F238E27FC236}">
                <a16:creationId xmlns:a16="http://schemas.microsoft.com/office/drawing/2014/main" id="{AF884265-048A-4B6D-9146-960FD4D0DD54}"/>
              </a:ext>
            </a:extLst>
          </p:cNvPr>
          <p:cNvSpPr>
            <a:spLocks noGrp="1"/>
          </p:cNvSpPr>
          <p:nvPr>
            <p:ph idx="1"/>
          </p:nvPr>
        </p:nvSpPr>
        <p:spPr>
          <a:xfrm>
            <a:off x="838200" y="1825625"/>
            <a:ext cx="11221720" cy="4351338"/>
          </a:xfrm>
        </p:spPr>
        <p:txBody>
          <a:bodyPr>
            <a:normAutofit fontScale="85000" lnSpcReduction="20000"/>
          </a:bodyPr>
          <a:lstStyle/>
          <a:p>
            <a:r>
              <a:rPr lang="en-US" dirty="0"/>
              <a:t>3-Day Eclipse Astronomy/Photography Event – camping and eclipse parking ($5)</a:t>
            </a:r>
          </a:p>
          <a:p>
            <a:pPr lvl="1"/>
            <a:r>
              <a:rPr lang="en-US" dirty="0"/>
              <a:t>Porta-Johns</a:t>
            </a:r>
          </a:p>
          <a:p>
            <a:pPr lvl="1"/>
            <a:r>
              <a:rPr lang="en-US" dirty="0"/>
              <a:t>Food Booths</a:t>
            </a:r>
          </a:p>
          <a:p>
            <a:pPr lvl="1"/>
            <a:r>
              <a:rPr lang="en-US" dirty="0"/>
              <a:t>Water</a:t>
            </a:r>
          </a:p>
          <a:p>
            <a:pPr lvl="1"/>
            <a:r>
              <a:rPr lang="en-US" dirty="0"/>
              <a:t>Security</a:t>
            </a:r>
          </a:p>
          <a:p>
            <a:pPr lvl="1"/>
            <a:r>
              <a:rPr lang="en-US" dirty="0"/>
              <a:t>Medical</a:t>
            </a:r>
          </a:p>
          <a:p>
            <a:pPr lvl="1"/>
            <a:r>
              <a:rPr lang="en-US" dirty="0"/>
              <a:t>Music</a:t>
            </a:r>
          </a:p>
          <a:p>
            <a:pPr lvl="1"/>
            <a:r>
              <a:rPr lang="en-US" dirty="0"/>
              <a:t>Parking lot opens 6:00 a.m.</a:t>
            </a:r>
          </a:p>
          <a:p>
            <a:pPr lvl="1"/>
            <a:endParaRPr lang="en-US" dirty="0"/>
          </a:p>
          <a:p>
            <a:r>
              <a:rPr lang="en-US" dirty="0"/>
              <a:t>Done!  </a:t>
            </a:r>
          </a:p>
          <a:p>
            <a:r>
              <a:rPr lang="en-US" dirty="0"/>
              <a:t>Departed hotel at 4:45 a.m., arrived at 6:00 a.m. and paid my $5.</a:t>
            </a:r>
          </a:p>
          <a:p>
            <a:pPr lvl="1"/>
            <a:r>
              <a:rPr lang="en-US" dirty="0"/>
              <a:t>Note: Parking lot full by 9:30 a.m. – huge line of cars turned around …</a:t>
            </a:r>
          </a:p>
          <a:p>
            <a:pPr lvl="1"/>
            <a:r>
              <a:rPr lang="en-US" dirty="0"/>
              <a:t>Venue was perfect.  Clouds stayed on horizon. </a:t>
            </a:r>
          </a:p>
          <a:p>
            <a:pPr lvl="1"/>
            <a:r>
              <a:rPr lang="en-US" dirty="0"/>
              <a:t>Getting back to Knoxville was awful.  Hours in stop-and-go traffic.</a:t>
            </a:r>
          </a:p>
        </p:txBody>
      </p:sp>
      <p:pic>
        <p:nvPicPr>
          <p:cNvPr id="5" name="Picture 4">
            <a:extLst>
              <a:ext uri="{FF2B5EF4-FFF2-40B4-BE49-F238E27FC236}">
                <a16:creationId xmlns:a16="http://schemas.microsoft.com/office/drawing/2014/main" id="{0C346D75-B1A3-4C40-98C3-91AD4B919F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956040" y="3622041"/>
            <a:ext cx="3698240" cy="2773680"/>
          </a:xfrm>
          <a:prstGeom prst="rect">
            <a:avLst/>
          </a:prstGeom>
        </p:spPr>
      </p:pic>
    </p:spTree>
    <p:extLst>
      <p:ext uri="{BB962C8B-B14F-4D97-AF65-F5344CB8AC3E}">
        <p14:creationId xmlns:p14="http://schemas.microsoft.com/office/powerpoint/2010/main" val="24129798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39204-8CAA-40CF-8A42-2FEF579C9A7B}"/>
              </a:ext>
            </a:extLst>
          </p:cNvPr>
          <p:cNvSpPr>
            <a:spLocks noGrp="1"/>
          </p:cNvSpPr>
          <p:nvPr>
            <p:ph type="title"/>
          </p:nvPr>
        </p:nvSpPr>
        <p:spPr/>
        <p:txBody>
          <a:bodyPr/>
          <a:lstStyle/>
          <a:p>
            <a:r>
              <a:rPr lang="en-US" dirty="0"/>
              <a:t>HDR (High Dynamic Range) Processing</a:t>
            </a:r>
          </a:p>
        </p:txBody>
      </p:sp>
      <p:sp>
        <p:nvSpPr>
          <p:cNvPr id="3" name="Content Placeholder 2">
            <a:extLst>
              <a:ext uri="{FF2B5EF4-FFF2-40B4-BE49-F238E27FC236}">
                <a16:creationId xmlns:a16="http://schemas.microsoft.com/office/drawing/2014/main" id="{0C83C173-4D95-4762-BF75-46D39E2915FE}"/>
              </a:ext>
            </a:extLst>
          </p:cNvPr>
          <p:cNvSpPr>
            <a:spLocks noGrp="1"/>
          </p:cNvSpPr>
          <p:nvPr>
            <p:ph idx="1"/>
          </p:nvPr>
        </p:nvSpPr>
        <p:spPr>
          <a:xfrm>
            <a:off x="754380" y="3075017"/>
            <a:ext cx="6195574" cy="2238663"/>
          </a:xfrm>
        </p:spPr>
        <p:txBody>
          <a:bodyPr>
            <a:normAutofit lnSpcReduction="10000"/>
          </a:bodyPr>
          <a:lstStyle/>
          <a:p>
            <a:r>
              <a:rPr lang="en-US" sz="2400" u="sng" dirty="0" err="1">
                <a:hlinkClick r:id="rId2"/>
              </a:rPr>
              <a:t>Photomatix</a:t>
            </a:r>
            <a:r>
              <a:rPr lang="en-US" sz="2400" u="sng" dirty="0">
                <a:hlinkClick r:id="rId2"/>
              </a:rPr>
              <a:t> for Windows &amp; Mac OS X</a:t>
            </a:r>
            <a:endParaRPr lang="en-US" sz="2400" dirty="0"/>
          </a:p>
          <a:p>
            <a:r>
              <a:rPr lang="en-US" sz="2400" u="sng" dirty="0">
                <a:hlinkClick r:id="rId3"/>
              </a:rPr>
              <a:t>Aurora HDR 2017 for Mac OS X</a:t>
            </a:r>
            <a:endParaRPr lang="en-US" sz="2400" dirty="0"/>
          </a:p>
          <a:p>
            <a:r>
              <a:rPr lang="en-US" sz="2400" u="sng" dirty="0">
                <a:hlinkClick r:id="rId4"/>
              </a:rPr>
              <a:t>HDR </a:t>
            </a:r>
            <a:r>
              <a:rPr lang="en-US" sz="2400" u="sng" dirty="0" err="1">
                <a:hlinkClick r:id="rId4"/>
              </a:rPr>
              <a:t>Efex</a:t>
            </a:r>
            <a:r>
              <a:rPr lang="en-US" sz="2400" u="sng" dirty="0">
                <a:hlinkClick r:id="rId4"/>
              </a:rPr>
              <a:t> Pro for Windows &amp; Mac OS X</a:t>
            </a:r>
            <a:r>
              <a:rPr lang="en-US" sz="2400" dirty="0"/>
              <a:t> (plug-in for Adobe Photoshop or Lightroom from the Google Nik Collection)</a:t>
            </a:r>
          </a:p>
          <a:p>
            <a:r>
              <a:rPr lang="en-US" sz="2400" u="sng" dirty="0">
                <a:hlinkClick r:id="rId5"/>
              </a:rPr>
              <a:t>Photoshop CC</a:t>
            </a:r>
            <a:r>
              <a:rPr lang="en-US" sz="2400" dirty="0"/>
              <a:t> Merge to HDR function.</a:t>
            </a:r>
          </a:p>
        </p:txBody>
      </p:sp>
      <p:sp>
        <p:nvSpPr>
          <p:cNvPr id="4" name="Rectangle 3">
            <a:extLst>
              <a:ext uri="{FF2B5EF4-FFF2-40B4-BE49-F238E27FC236}">
                <a16:creationId xmlns:a16="http://schemas.microsoft.com/office/drawing/2014/main" id="{7582735D-C3E7-4653-A5C0-CB5321FB2EFE}"/>
              </a:ext>
            </a:extLst>
          </p:cNvPr>
          <p:cNvSpPr/>
          <p:nvPr/>
        </p:nvSpPr>
        <p:spPr>
          <a:xfrm>
            <a:off x="838200" y="1505357"/>
            <a:ext cx="10347960" cy="1569660"/>
          </a:xfrm>
          <a:prstGeom prst="rect">
            <a:avLst/>
          </a:prstGeom>
        </p:spPr>
        <p:txBody>
          <a:bodyPr wrap="square">
            <a:spAutoFit/>
          </a:bodyPr>
          <a:lstStyle/>
          <a:p>
            <a:r>
              <a:rPr lang="en-US" sz="2400" dirty="0"/>
              <a:t>To shoot an HDR image showing detail in the full corona, you will need to shoot a series of exposures from very short to very long. These exposures are usually separated by about 1 f/stop in shutter speed. Then these exposures are digitally composited with masks in Photoshop, or with a special HDR program. </a:t>
            </a:r>
          </a:p>
        </p:txBody>
      </p:sp>
      <p:pic>
        <p:nvPicPr>
          <p:cNvPr id="5" name="Picture 4">
            <a:extLst>
              <a:ext uri="{FF2B5EF4-FFF2-40B4-BE49-F238E27FC236}">
                <a16:creationId xmlns:a16="http://schemas.microsoft.com/office/drawing/2014/main" id="{95F6C8BE-7B6B-47A8-B87E-C0B2E12683F2}"/>
              </a:ext>
            </a:extLst>
          </p:cNvPr>
          <p:cNvPicPr>
            <a:picLocks noChangeAspect="1"/>
          </p:cNvPicPr>
          <p:nvPr/>
        </p:nvPicPr>
        <p:blipFill rotWithShape="1">
          <a:blip r:embed="rId6"/>
          <a:srcRect l="25417" t="16000" r="21000" b="22518"/>
          <a:stretch/>
        </p:blipFill>
        <p:spPr>
          <a:xfrm>
            <a:off x="6949954" y="3500060"/>
            <a:ext cx="5242046" cy="3383280"/>
          </a:xfrm>
          <a:prstGeom prst="rect">
            <a:avLst/>
          </a:prstGeom>
        </p:spPr>
      </p:pic>
      <p:sp>
        <p:nvSpPr>
          <p:cNvPr id="6" name="TextBox 5">
            <a:extLst>
              <a:ext uri="{FF2B5EF4-FFF2-40B4-BE49-F238E27FC236}">
                <a16:creationId xmlns:a16="http://schemas.microsoft.com/office/drawing/2014/main" id="{8A74E904-F303-4E1F-98DC-75105D609080}"/>
              </a:ext>
            </a:extLst>
          </p:cNvPr>
          <p:cNvSpPr txBox="1"/>
          <p:nvPr/>
        </p:nvSpPr>
        <p:spPr>
          <a:xfrm>
            <a:off x="3663872" y="5657671"/>
            <a:ext cx="3286082" cy="1200329"/>
          </a:xfrm>
          <a:prstGeom prst="rect">
            <a:avLst/>
          </a:prstGeom>
          <a:solidFill>
            <a:srgbClr val="FFFF00">
              <a:alpha val="47000"/>
            </a:srgbClr>
          </a:solidFill>
        </p:spPr>
        <p:txBody>
          <a:bodyPr wrap="square" rtlCol="0">
            <a:spAutoFit/>
          </a:bodyPr>
          <a:lstStyle/>
          <a:p>
            <a:r>
              <a:rPr lang="en-US" dirty="0"/>
              <a:t>Not mine!  I’m having trouble with alignment – i.e. sun moves, and my auto-alignment tool doesn’t like the image.</a:t>
            </a:r>
          </a:p>
        </p:txBody>
      </p:sp>
    </p:spTree>
    <p:extLst>
      <p:ext uri="{BB962C8B-B14F-4D97-AF65-F5344CB8AC3E}">
        <p14:creationId xmlns:p14="http://schemas.microsoft.com/office/powerpoint/2010/main" val="1834192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08E78-EDC7-4936-A64D-EDAB7641D363}"/>
              </a:ext>
            </a:extLst>
          </p:cNvPr>
          <p:cNvSpPr>
            <a:spLocks noGrp="1"/>
          </p:cNvSpPr>
          <p:nvPr>
            <p:ph type="title"/>
          </p:nvPr>
        </p:nvSpPr>
        <p:spPr>
          <a:xfrm>
            <a:off x="238760" y="0"/>
            <a:ext cx="11851640" cy="1325563"/>
          </a:xfrm>
        </p:spPr>
        <p:txBody>
          <a:bodyPr/>
          <a:lstStyle/>
          <a:p>
            <a:r>
              <a:rPr lang="en-US" dirty="0"/>
              <a:t>April 8, 2024: Total Solar Eclipse, Texas-to-Maine</a:t>
            </a:r>
          </a:p>
        </p:txBody>
      </p:sp>
      <p:pic>
        <p:nvPicPr>
          <p:cNvPr id="4" name="Picture 3">
            <a:extLst>
              <a:ext uri="{FF2B5EF4-FFF2-40B4-BE49-F238E27FC236}">
                <a16:creationId xmlns:a16="http://schemas.microsoft.com/office/drawing/2014/main" id="{D4AB315E-8DAA-482B-91F4-2B8F97297EAD}"/>
              </a:ext>
            </a:extLst>
          </p:cNvPr>
          <p:cNvPicPr>
            <a:picLocks noChangeAspect="1"/>
          </p:cNvPicPr>
          <p:nvPr/>
        </p:nvPicPr>
        <p:blipFill rotWithShape="1">
          <a:blip r:embed="rId2"/>
          <a:srcRect t="7703" r="43917" b="12445"/>
          <a:stretch/>
        </p:blipFill>
        <p:spPr>
          <a:xfrm>
            <a:off x="0" y="1056640"/>
            <a:ext cx="7243628" cy="5801360"/>
          </a:xfrm>
          <a:prstGeom prst="rect">
            <a:avLst/>
          </a:prstGeom>
        </p:spPr>
      </p:pic>
      <p:pic>
        <p:nvPicPr>
          <p:cNvPr id="5" name="Picture 4">
            <a:extLst>
              <a:ext uri="{FF2B5EF4-FFF2-40B4-BE49-F238E27FC236}">
                <a16:creationId xmlns:a16="http://schemas.microsoft.com/office/drawing/2014/main" id="{6A86450F-3393-4D78-BD4A-EE78E4F7497D}"/>
              </a:ext>
            </a:extLst>
          </p:cNvPr>
          <p:cNvPicPr>
            <a:picLocks noChangeAspect="1"/>
          </p:cNvPicPr>
          <p:nvPr/>
        </p:nvPicPr>
        <p:blipFill rotWithShape="1">
          <a:blip r:embed="rId3"/>
          <a:srcRect l="31916" t="8148" r="14083" b="30519"/>
          <a:stretch/>
        </p:blipFill>
        <p:spPr>
          <a:xfrm>
            <a:off x="5608320" y="2651760"/>
            <a:ext cx="6583680" cy="4206240"/>
          </a:xfrm>
          <a:prstGeom prst="rect">
            <a:avLst/>
          </a:prstGeom>
        </p:spPr>
      </p:pic>
      <p:sp>
        <p:nvSpPr>
          <p:cNvPr id="6" name="Oval 5">
            <a:extLst>
              <a:ext uri="{FF2B5EF4-FFF2-40B4-BE49-F238E27FC236}">
                <a16:creationId xmlns:a16="http://schemas.microsoft.com/office/drawing/2014/main" id="{DA929CFE-0A29-4B84-8FEA-EAABCBA29264}"/>
              </a:ext>
            </a:extLst>
          </p:cNvPr>
          <p:cNvSpPr/>
          <p:nvPr/>
        </p:nvSpPr>
        <p:spPr>
          <a:xfrm>
            <a:off x="3271519" y="3007359"/>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7EC4DAE-DE4F-42A6-BABC-A84758531E9C}"/>
              </a:ext>
            </a:extLst>
          </p:cNvPr>
          <p:cNvCxnSpPr/>
          <p:nvPr/>
        </p:nvCxnSpPr>
        <p:spPr>
          <a:xfrm>
            <a:off x="3362959" y="3098799"/>
            <a:ext cx="3108961" cy="955041"/>
          </a:xfrm>
          <a:prstGeom prst="line">
            <a:avLst/>
          </a:prstGeom>
          <a:ln w="22225">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C5172F0-9954-4D66-AF63-74B868ADA5FC}"/>
              </a:ext>
            </a:extLst>
          </p:cNvPr>
          <p:cNvSpPr txBox="1"/>
          <p:nvPr/>
        </p:nvSpPr>
        <p:spPr>
          <a:xfrm>
            <a:off x="8401796" y="1325563"/>
            <a:ext cx="2530436" cy="1200329"/>
          </a:xfrm>
          <a:prstGeom prst="rect">
            <a:avLst/>
          </a:prstGeom>
          <a:noFill/>
        </p:spPr>
        <p:txBody>
          <a:bodyPr wrap="none" rtlCol="0">
            <a:spAutoFit/>
          </a:bodyPr>
          <a:lstStyle/>
          <a:p>
            <a:r>
              <a:rPr lang="en-US" dirty="0"/>
              <a:t>e.g. Winchester, IN</a:t>
            </a:r>
          </a:p>
          <a:p>
            <a:r>
              <a:rPr lang="en-US" dirty="0"/>
              <a:t>1:52 p.m. – 4:24 p.m.</a:t>
            </a:r>
          </a:p>
          <a:p>
            <a:r>
              <a:rPr lang="en-US" dirty="0"/>
              <a:t>Totality: ~ 4 minutes!</a:t>
            </a:r>
          </a:p>
          <a:p>
            <a:r>
              <a:rPr lang="en-US" dirty="0"/>
              <a:t>Elevation at totality ~52</a:t>
            </a:r>
            <a:r>
              <a:rPr lang="en-US" baseline="50000" dirty="0"/>
              <a:t>o</a:t>
            </a:r>
          </a:p>
        </p:txBody>
      </p:sp>
    </p:spTree>
    <p:extLst>
      <p:ext uri="{BB962C8B-B14F-4D97-AF65-F5344CB8AC3E}">
        <p14:creationId xmlns:p14="http://schemas.microsoft.com/office/powerpoint/2010/main" val="31344149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D4999-2401-46C3-96B3-ED58372EBC68}"/>
              </a:ext>
            </a:extLst>
          </p:cNvPr>
          <p:cNvSpPr>
            <a:spLocks noGrp="1"/>
          </p:cNvSpPr>
          <p:nvPr>
            <p:ph type="title"/>
          </p:nvPr>
        </p:nvSpPr>
        <p:spPr/>
        <p:txBody>
          <a:bodyPr/>
          <a:lstStyle/>
          <a:p>
            <a:r>
              <a:rPr lang="en-US" dirty="0"/>
              <a:t>April Ave. Fractional Cloud Cover – NASA Data</a:t>
            </a:r>
          </a:p>
        </p:txBody>
      </p:sp>
      <p:pic>
        <p:nvPicPr>
          <p:cNvPr id="4" name="Picture 3">
            <a:extLst>
              <a:ext uri="{FF2B5EF4-FFF2-40B4-BE49-F238E27FC236}">
                <a16:creationId xmlns:a16="http://schemas.microsoft.com/office/drawing/2014/main" id="{87C24F72-9502-4D43-AA90-256D827DED59}"/>
              </a:ext>
            </a:extLst>
          </p:cNvPr>
          <p:cNvPicPr>
            <a:picLocks noChangeAspect="1"/>
          </p:cNvPicPr>
          <p:nvPr/>
        </p:nvPicPr>
        <p:blipFill rotWithShape="1">
          <a:blip r:embed="rId2"/>
          <a:srcRect l="88395" t="13777" r="4749" b="16443"/>
          <a:stretch/>
        </p:blipFill>
        <p:spPr>
          <a:xfrm>
            <a:off x="7157170" y="1612146"/>
            <a:ext cx="902657" cy="5167312"/>
          </a:xfrm>
          <a:prstGeom prst="rect">
            <a:avLst/>
          </a:prstGeom>
        </p:spPr>
      </p:pic>
      <p:pic>
        <p:nvPicPr>
          <p:cNvPr id="5" name="Picture 4">
            <a:extLst>
              <a:ext uri="{FF2B5EF4-FFF2-40B4-BE49-F238E27FC236}">
                <a16:creationId xmlns:a16="http://schemas.microsoft.com/office/drawing/2014/main" id="{1F46F9E7-6BB0-4F40-80B7-F2BF52EDA432}"/>
              </a:ext>
            </a:extLst>
          </p:cNvPr>
          <p:cNvPicPr>
            <a:picLocks noChangeAspect="1"/>
          </p:cNvPicPr>
          <p:nvPr/>
        </p:nvPicPr>
        <p:blipFill rotWithShape="1">
          <a:blip r:embed="rId2"/>
          <a:srcRect l="38501" t="15495" r="38999" b="55171"/>
          <a:stretch/>
        </p:blipFill>
        <p:spPr>
          <a:xfrm>
            <a:off x="81281" y="1612146"/>
            <a:ext cx="7075890" cy="5188986"/>
          </a:xfrm>
          <a:prstGeom prst="rect">
            <a:avLst/>
          </a:prstGeom>
        </p:spPr>
      </p:pic>
      <p:sp>
        <p:nvSpPr>
          <p:cNvPr id="6" name="Rectangle 5">
            <a:extLst>
              <a:ext uri="{FF2B5EF4-FFF2-40B4-BE49-F238E27FC236}">
                <a16:creationId xmlns:a16="http://schemas.microsoft.com/office/drawing/2014/main" id="{9DAB1DEB-7509-4AE0-85A9-7A04220B92D7}"/>
              </a:ext>
            </a:extLst>
          </p:cNvPr>
          <p:cNvSpPr/>
          <p:nvPr/>
        </p:nvSpPr>
        <p:spPr>
          <a:xfrm>
            <a:off x="3181666" y="1242814"/>
            <a:ext cx="5036187" cy="369332"/>
          </a:xfrm>
          <a:prstGeom prst="rect">
            <a:avLst/>
          </a:prstGeom>
        </p:spPr>
        <p:txBody>
          <a:bodyPr wrap="none">
            <a:spAutoFit/>
          </a:bodyPr>
          <a:lstStyle/>
          <a:p>
            <a:r>
              <a:rPr lang="en-US" dirty="0"/>
              <a:t>http://eclipsophile.com/future-eclipses-2019-2024/</a:t>
            </a:r>
          </a:p>
        </p:txBody>
      </p:sp>
      <p:sp>
        <p:nvSpPr>
          <p:cNvPr id="7" name="TextBox 6">
            <a:extLst>
              <a:ext uri="{FF2B5EF4-FFF2-40B4-BE49-F238E27FC236}">
                <a16:creationId xmlns:a16="http://schemas.microsoft.com/office/drawing/2014/main" id="{BF111BE9-8DD8-42C9-A8E2-0536F268AE5C}"/>
              </a:ext>
            </a:extLst>
          </p:cNvPr>
          <p:cNvSpPr txBox="1"/>
          <p:nvPr/>
        </p:nvSpPr>
        <p:spPr>
          <a:xfrm>
            <a:off x="8824453" y="2143760"/>
            <a:ext cx="2529347" cy="3539430"/>
          </a:xfrm>
          <a:prstGeom prst="rect">
            <a:avLst/>
          </a:prstGeom>
          <a:noFill/>
        </p:spPr>
        <p:txBody>
          <a:bodyPr wrap="none" rtlCol="0">
            <a:spAutoFit/>
          </a:bodyPr>
          <a:lstStyle/>
          <a:p>
            <a:r>
              <a:rPr lang="en-US" sz="2800" u="sng" dirty="0"/>
              <a:t>Best Cloud Stats</a:t>
            </a:r>
          </a:p>
          <a:p>
            <a:pPr marL="457200" indent="-457200">
              <a:buFont typeface="Arial" panose="020B0604020202020204" pitchFamily="34" charset="0"/>
              <a:buChar char="•"/>
            </a:pPr>
            <a:r>
              <a:rPr lang="en-US" sz="2800" dirty="0"/>
              <a:t>Texas</a:t>
            </a:r>
          </a:p>
          <a:p>
            <a:pPr marL="457200" indent="-457200">
              <a:buFont typeface="Arial" panose="020B0604020202020204" pitchFamily="34" charset="0"/>
              <a:buChar char="•"/>
            </a:pPr>
            <a:r>
              <a:rPr lang="en-US" sz="2800" dirty="0"/>
              <a:t>Oklahoma</a:t>
            </a:r>
          </a:p>
          <a:p>
            <a:pPr marL="457200" indent="-457200">
              <a:buFont typeface="Arial" panose="020B0604020202020204" pitchFamily="34" charset="0"/>
              <a:buChar char="•"/>
            </a:pPr>
            <a:r>
              <a:rPr lang="en-US" sz="2800" dirty="0"/>
              <a:t>Arkansas</a:t>
            </a:r>
          </a:p>
          <a:p>
            <a:pPr marL="457200" indent="-457200">
              <a:buFont typeface="Arial" panose="020B0604020202020204" pitchFamily="34" charset="0"/>
              <a:buChar char="•"/>
            </a:pPr>
            <a:r>
              <a:rPr lang="en-US" sz="2800" dirty="0"/>
              <a:t>Missouri</a:t>
            </a:r>
          </a:p>
          <a:p>
            <a:pPr marL="457200" indent="-457200">
              <a:buFont typeface="Arial" panose="020B0604020202020204" pitchFamily="34" charset="0"/>
              <a:buChar char="•"/>
            </a:pPr>
            <a:r>
              <a:rPr lang="en-US" sz="2800" dirty="0"/>
              <a:t>Illinois</a:t>
            </a:r>
          </a:p>
          <a:p>
            <a:pPr marL="457200" indent="-457200">
              <a:buFont typeface="Arial" panose="020B0604020202020204" pitchFamily="34" charset="0"/>
              <a:buChar char="•"/>
            </a:pPr>
            <a:r>
              <a:rPr lang="en-US" sz="2800" dirty="0"/>
              <a:t>Indiana</a:t>
            </a:r>
          </a:p>
          <a:p>
            <a:pPr marL="457200" indent="-457200">
              <a:buFont typeface="Arial" panose="020B0604020202020204" pitchFamily="34" charset="0"/>
              <a:buChar char="•"/>
            </a:pPr>
            <a:r>
              <a:rPr lang="en-US" sz="2800" dirty="0"/>
              <a:t>S.W. Ohio</a:t>
            </a:r>
          </a:p>
        </p:txBody>
      </p:sp>
    </p:spTree>
    <p:extLst>
      <p:ext uri="{BB962C8B-B14F-4D97-AF65-F5344CB8AC3E}">
        <p14:creationId xmlns:p14="http://schemas.microsoft.com/office/powerpoint/2010/main" val="4176839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44749B9-0600-4D13-85D3-917D5AE17689}"/>
              </a:ext>
            </a:extLst>
          </p:cNvPr>
          <p:cNvSpPr/>
          <p:nvPr/>
        </p:nvSpPr>
        <p:spPr>
          <a:xfrm>
            <a:off x="-16306" y="1109272"/>
            <a:ext cx="12208306" cy="574872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46CE87-62E4-411B-9332-547DCA8D9389}"/>
              </a:ext>
            </a:extLst>
          </p:cNvPr>
          <p:cNvSpPr>
            <a:spLocks noGrp="1"/>
          </p:cNvSpPr>
          <p:nvPr>
            <p:ph type="title"/>
          </p:nvPr>
        </p:nvSpPr>
        <p:spPr>
          <a:xfrm>
            <a:off x="838199" y="200233"/>
            <a:ext cx="10515600" cy="1325563"/>
          </a:xfrm>
        </p:spPr>
        <p:txBody>
          <a:bodyPr/>
          <a:lstStyle/>
          <a:p>
            <a:r>
              <a:rPr lang="en-US" dirty="0"/>
              <a:t>The Quarry – Part 1 (Partial Phases)</a:t>
            </a:r>
          </a:p>
        </p:txBody>
      </p:sp>
      <p:pic>
        <p:nvPicPr>
          <p:cNvPr id="17" name="Picture 16">
            <a:extLst>
              <a:ext uri="{FF2B5EF4-FFF2-40B4-BE49-F238E27FC236}">
                <a16:creationId xmlns:a16="http://schemas.microsoft.com/office/drawing/2014/main" id="{898B2F95-F687-470E-8119-AB35CB6968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2038"/>
            <a:ext cx="2218544" cy="2394986"/>
          </a:xfrm>
          <a:prstGeom prst="rect">
            <a:avLst/>
          </a:prstGeom>
        </p:spPr>
      </p:pic>
      <p:pic>
        <p:nvPicPr>
          <p:cNvPr id="19" name="Picture 18">
            <a:extLst>
              <a:ext uri="{FF2B5EF4-FFF2-40B4-BE49-F238E27FC236}">
                <a16:creationId xmlns:a16="http://schemas.microsoft.com/office/drawing/2014/main" id="{58C4DA38-FB66-43E1-A290-B6BAD86611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8544" y="1282038"/>
            <a:ext cx="2428407" cy="2412473"/>
          </a:xfrm>
          <a:prstGeom prst="rect">
            <a:avLst/>
          </a:prstGeom>
        </p:spPr>
      </p:pic>
      <p:pic>
        <p:nvPicPr>
          <p:cNvPr id="21" name="Picture 20">
            <a:extLst>
              <a:ext uri="{FF2B5EF4-FFF2-40B4-BE49-F238E27FC236}">
                <a16:creationId xmlns:a16="http://schemas.microsoft.com/office/drawing/2014/main" id="{FE1BED14-A6C9-4749-B816-DB731B5DE4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6951" y="1282038"/>
            <a:ext cx="2488367" cy="2431110"/>
          </a:xfrm>
          <a:prstGeom prst="rect">
            <a:avLst/>
          </a:prstGeom>
        </p:spPr>
      </p:pic>
      <p:pic>
        <p:nvPicPr>
          <p:cNvPr id="23" name="Picture 22">
            <a:extLst>
              <a:ext uri="{FF2B5EF4-FFF2-40B4-BE49-F238E27FC236}">
                <a16:creationId xmlns:a16="http://schemas.microsoft.com/office/drawing/2014/main" id="{97071C22-D038-49A5-985B-60D112981E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5358" y="1282038"/>
            <a:ext cx="2593298" cy="2405753"/>
          </a:xfrm>
          <a:prstGeom prst="rect">
            <a:avLst/>
          </a:prstGeom>
        </p:spPr>
      </p:pic>
      <p:pic>
        <p:nvPicPr>
          <p:cNvPr id="25" name="Picture 24">
            <a:extLst>
              <a:ext uri="{FF2B5EF4-FFF2-40B4-BE49-F238E27FC236}">
                <a16:creationId xmlns:a16="http://schemas.microsoft.com/office/drawing/2014/main" id="{F122F21D-4BBE-48E5-A56D-DB5DADB1A5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68656" y="1286468"/>
            <a:ext cx="2083633" cy="2445497"/>
          </a:xfrm>
          <a:prstGeom prst="rect">
            <a:avLst/>
          </a:prstGeom>
        </p:spPr>
      </p:pic>
      <p:pic>
        <p:nvPicPr>
          <p:cNvPr id="27" name="Picture 26">
            <a:extLst>
              <a:ext uri="{FF2B5EF4-FFF2-40B4-BE49-F238E27FC236}">
                <a16:creationId xmlns:a16="http://schemas.microsoft.com/office/drawing/2014/main" id="{3426FAC0-DF2C-4945-B8DE-E6E9A53A01D6}"/>
              </a:ext>
            </a:extLst>
          </p:cNvPr>
          <p:cNvPicPr>
            <a:picLocks noChangeAspect="1"/>
          </p:cNvPicPr>
          <p:nvPr/>
        </p:nvPicPr>
        <p:blipFill rotWithShape="1">
          <a:blip r:embed="rId7">
            <a:extLst>
              <a:ext uri="{28A0092B-C50C-407E-A947-70E740481C1C}">
                <a14:useLocalDpi xmlns:a14="http://schemas.microsoft.com/office/drawing/2010/main" val="0"/>
              </a:ext>
            </a:extLst>
          </a:blip>
          <a:srcRect l="24531" t="29021" r="50792" b="14455"/>
          <a:stretch/>
        </p:blipFill>
        <p:spPr>
          <a:xfrm>
            <a:off x="-16306" y="3387780"/>
            <a:ext cx="2311845" cy="3530184"/>
          </a:xfrm>
          <a:prstGeom prst="rect">
            <a:avLst/>
          </a:prstGeom>
        </p:spPr>
      </p:pic>
      <p:pic>
        <p:nvPicPr>
          <p:cNvPr id="29" name="Picture 28">
            <a:extLst>
              <a:ext uri="{FF2B5EF4-FFF2-40B4-BE49-F238E27FC236}">
                <a16:creationId xmlns:a16="http://schemas.microsoft.com/office/drawing/2014/main" id="{B161662F-2930-4E40-9368-32D9FAE35684}"/>
              </a:ext>
            </a:extLst>
          </p:cNvPr>
          <p:cNvPicPr>
            <a:picLocks noChangeAspect="1"/>
          </p:cNvPicPr>
          <p:nvPr/>
        </p:nvPicPr>
        <p:blipFill rotWithShape="1">
          <a:blip r:embed="rId8">
            <a:extLst>
              <a:ext uri="{28A0092B-C50C-407E-A947-70E740481C1C}">
                <a14:useLocalDpi xmlns:a14="http://schemas.microsoft.com/office/drawing/2010/main" val="0"/>
              </a:ext>
            </a:extLst>
          </a:blip>
          <a:srcRect l="47659" t="33914" r="20659" b="14610"/>
          <a:stretch/>
        </p:blipFill>
        <p:spPr>
          <a:xfrm>
            <a:off x="1855658" y="3552672"/>
            <a:ext cx="3106881" cy="3365292"/>
          </a:xfrm>
          <a:prstGeom prst="rect">
            <a:avLst/>
          </a:prstGeom>
        </p:spPr>
      </p:pic>
      <p:pic>
        <p:nvPicPr>
          <p:cNvPr id="31" name="Picture 30">
            <a:extLst>
              <a:ext uri="{FF2B5EF4-FFF2-40B4-BE49-F238E27FC236}">
                <a16:creationId xmlns:a16="http://schemas.microsoft.com/office/drawing/2014/main" id="{56DA2BFF-1C34-4BB0-A5F3-BA9DCED11039}"/>
              </a:ext>
            </a:extLst>
          </p:cNvPr>
          <p:cNvPicPr>
            <a:picLocks noChangeAspect="1"/>
          </p:cNvPicPr>
          <p:nvPr/>
        </p:nvPicPr>
        <p:blipFill rotWithShape="1">
          <a:blip r:embed="rId9">
            <a:extLst>
              <a:ext uri="{28A0092B-C50C-407E-A947-70E740481C1C}">
                <a14:useLocalDpi xmlns:a14="http://schemas.microsoft.com/office/drawing/2010/main" val="0"/>
              </a:ext>
            </a:extLst>
          </a:blip>
          <a:srcRect l="36934" t="37149" r="32465" b="10433"/>
          <a:stretch/>
        </p:blipFill>
        <p:spPr>
          <a:xfrm>
            <a:off x="4379172" y="3447740"/>
            <a:ext cx="3038795" cy="3470223"/>
          </a:xfrm>
          <a:prstGeom prst="rect">
            <a:avLst/>
          </a:prstGeom>
        </p:spPr>
      </p:pic>
      <p:pic>
        <p:nvPicPr>
          <p:cNvPr id="33" name="Picture 32">
            <a:extLst>
              <a:ext uri="{FF2B5EF4-FFF2-40B4-BE49-F238E27FC236}">
                <a16:creationId xmlns:a16="http://schemas.microsoft.com/office/drawing/2014/main" id="{7EF6AB03-201E-4D6F-BC86-F51145450A1A}"/>
              </a:ext>
            </a:extLst>
          </p:cNvPr>
          <p:cNvPicPr>
            <a:picLocks noChangeAspect="1"/>
          </p:cNvPicPr>
          <p:nvPr/>
        </p:nvPicPr>
        <p:blipFill rotWithShape="1">
          <a:blip r:embed="rId10">
            <a:extLst>
              <a:ext uri="{28A0092B-C50C-407E-A947-70E740481C1C}">
                <a14:useLocalDpi xmlns:a14="http://schemas.microsoft.com/office/drawing/2010/main" val="0"/>
              </a:ext>
            </a:extLst>
          </a:blip>
          <a:srcRect l="35636" t="24755" r="37991" b="20397"/>
          <a:stretch/>
        </p:blipFill>
        <p:spPr>
          <a:xfrm>
            <a:off x="7105338" y="3410266"/>
            <a:ext cx="2529868" cy="3507698"/>
          </a:xfrm>
          <a:prstGeom prst="rect">
            <a:avLst/>
          </a:prstGeom>
        </p:spPr>
      </p:pic>
      <p:pic>
        <p:nvPicPr>
          <p:cNvPr id="35" name="Picture 34">
            <a:extLst>
              <a:ext uri="{FF2B5EF4-FFF2-40B4-BE49-F238E27FC236}">
                <a16:creationId xmlns:a16="http://schemas.microsoft.com/office/drawing/2014/main" id="{75C9F964-B9C9-41E8-AFC9-596B99E8C4EA}"/>
              </a:ext>
            </a:extLst>
          </p:cNvPr>
          <p:cNvPicPr>
            <a:picLocks noChangeAspect="1"/>
          </p:cNvPicPr>
          <p:nvPr/>
        </p:nvPicPr>
        <p:blipFill rotWithShape="1">
          <a:blip r:embed="rId11">
            <a:extLst>
              <a:ext uri="{28A0092B-C50C-407E-A947-70E740481C1C}">
                <a14:useLocalDpi xmlns:a14="http://schemas.microsoft.com/office/drawing/2010/main" val="0"/>
              </a:ext>
            </a:extLst>
          </a:blip>
          <a:srcRect l="31253" t="31693" r="41228" b="14728"/>
          <a:stretch/>
        </p:blipFill>
        <p:spPr>
          <a:xfrm>
            <a:off x="9361140" y="3366755"/>
            <a:ext cx="2735924" cy="3551208"/>
          </a:xfrm>
          <a:prstGeom prst="rect">
            <a:avLst/>
          </a:prstGeom>
        </p:spPr>
      </p:pic>
    </p:spTree>
    <p:extLst>
      <p:ext uri="{BB962C8B-B14F-4D97-AF65-F5344CB8AC3E}">
        <p14:creationId xmlns:p14="http://schemas.microsoft.com/office/powerpoint/2010/main" val="4225763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6CE87-62E4-411B-9332-547DCA8D9389}"/>
              </a:ext>
            </a:extLst>
          </p:cNvPr>
          <p:cNvSpPr>
            <a:spLocks noGrp="1"/>
          </p:cNvSpPr>
          <p:nvPr>
            <p:ph type="title"/>
          </p:nvPr>
        </p:nvSpPr>
        <p:spPr>
          <a:xfrm>
            <a:off x="838199" y="200233"/>
            <a:ext cx="10515600" cy="1325563"/>
          </a:xfrm>
        </p:spPr>
        <p:txBody>
          <a:bodyPr/>
          <a:lstStyle/>
          <a:p>
            <a:r>
              <a:rPr lang="en-US" dirty="0"/>
              <a:t>The Quarry – Part 2</a:t>
            </a:r>
          </a:p>
        </p:txBody>
      </p:sp>
      <p:sp>
        <p:nvSpPr>
          <p:cNvPr id="3" name="Content Placeholder 2">
            <a:extLst>
              <a:ext uri="{FF2B5EF4-FFF2-40B4-BE49-F238E27FC236}">
                <a16:creationId xmlns:a16="http://schemas.microsoft.com/office/drawing/2014/main" id="{A41CBDD0-A3B3-47EA-B7C9-579884D8EE39}"/>
              </a:ext>
            </a:extLst>
          </p:cNvPr>
          <p:cNvSpPr>
            <a:spLocks noGrp="1"/>
          </p:cNvSpPr>
          <p:nvPr>
            <p:ph idx="1"/>
          </p:nvPr>
        </p:nvSpPr>
        <p:spPr>
          <a:xfrm>
            <a:off x="2907779" y="1799498"/>
            <a:ext cx="5382094" cy="4351338"/>
          </a:xfrm>
        </p:spPr>
        <p:txBody>
          <a:bodyPr>
            <a:normAutofit fontScale="92500"/>
          </a:bodyPr>
          <a:lstStyle/>
          <a:p>
            <a:r>
              <a:rPr lang="en-US" dirty="0"/>
              <a:t>Baily’s Beads (sunlight shining through deep valleys along the irregular limb of the Moon)</a:t>
            </a:r>
          </a:p>
          <a:p>
            <a:r>
              <a:rPr lang="en-US" dirty="0"/>
              <a:t>Chromosphere (a thin red layer that sits just above the solar photosphere)</a:t>
            </a:r>
          </a:p>
          <a:p>
            <a:r>
              <a:rPr lang="en-US" dirty="0"/>
              <a:t>Prominences (large, bright features anchored to the Sun's surface in the photosphere, and extend outwards into the Sun's hot outer atmosphere, the solar corona)</a:t>
            </a:r>
          </a:p>
        </p:txBody>
      </p:sp>
      <p:pic>
        <p:nvPicPr>
          <p:cNvPr id="5" name="Picture 4">
            <a:extLst>
              <a:ext uri="{FF2B5EF4-FFF2-40B4-BE49-F238E27FC236}">
                <a16:creationId xmlns:a16="http://schemas.microsoft.com/office/drawing/2014/main" id="{267C71BB-7BE3-4524-A98E-8ACD47335E61}"/>
              </a:ext>
            </a:extLst>
          </p:cNvPr>
          <p:cNvPicPr>
            <a:picLocks noChangeAspect="1"/>
          </p:cNvPicPr>
          <p:nvPr/>
        </p:nvPicPr>
        <p:blipFill rotWithShape="1">
          <a:blip r:embed="rId2">
            <a:extLst>
              <a:ext uri="{28A0092B-C50C-407E-A947-70E740481C1C}">
                <a14:useLocalDpi xmlns:a14="http://schemas.microsoft.com/office/drawing/2010/main" val="0"/>
              </a:ext>
            </a:extLst>
          </a:blip>
          <a:srcRect l="50064" t="18454" r="16387" b="14347"/>
          <a:stretch/>
        </p:blipFill>
        <p:spPr>
          <a:xfrm rot="10800000">
            <a:off x="8859186" y="2466840"/>
            <a:ext cx="2494613" cy="4391159"/>
          </a:xfrm>
          <a:prstGeom prst="rect">
            <a:avLst/>
          </a:prstGeom>
        </p:spPr>
      </p:pic>
      <p:pic>
        <p:nvPicPr>
          <p:cNvPr id="7" name="Picture 6">
            <a:extLst>
              <a:ext uri="{FF2B5EF4-FFF2-40B4-BE49-F238E27FC236}">
                <a16:creationId xmlns:a16="http://schemas.microsoft.com/office/drawing/2014/main" id="{5C6AF579-7E19-4EE8-8BDB-0A6FFAD7925F}"/>
              </a:ext>
            </a:extLst>
          </p:cNvPr>
          <p:cNvPicPr>
            <a:picLocks noChangeAspect="1"/>
          </p:cNvPicPr>
          <p:nvPr/>
        </p:nvPicPr>
        <p:blipFill rotWithShape="1">
          <a:blip r:embed="rId3">
            <a:extLst>
              <a:ext uri="{28A0092B-C50C-407E-A947-70E740481C1C}">
                <a14:useLocalDpi xmlns:a14="http://schemas.microsoft.com/office/drawing/2010/main" val="0"/>
              </a:ext>
            </a:extLst>
          </a:blip>
          <a:srcRect l="45386" t="50054" r="44851" b="23498"/>
          <a:stretch/>
        </p:blipFill>
        <p:spPr>
          <a:xfrm>
            <a:off x="0" y="1357026"/>
            <a:ext cx="2338466" cy="4223194"/>
          </a:xfrm>
          <a:prstGeom prst="rect">
            <a:avLst/>
          </a:prstGeom>
        </p:spPr>
      </p:pic>
      <p:cxnSp>
        <p:nvCxnSpPr>
          <p:cNvPr id="9" name="Straight Arrow Connector 8">
            <a:extLst>
              <a:ext uri="{FF2B5EF4-FFF2-40B4-BE49-F238E27FC236}">
                <a16:creationId xmlns:a16="http://schemas.microsoft.com/office/drawing/2014/main" id="{0D33B0C5-FC86-4D6C-9F4C-F80FBBA9F63F}"/>
              </a:ext>
            </a:extLst>
          </p:cNvPr>
          <p:cNvCxnSpPr/>
          <p:nvPr/>
        </p:nvCxnSpPr>
        <p:spPr>
          <a:xfrm flipH="1">
            <a:off x="1783830" y="2323475"/>
            <a:ext cx="1274163" cy="329784"/>
          </a:xfrm>
          <a:prstGeom prst="straightConnector1">
            <a:avLst/>
          </a:prstGeom>
          <a:ln w="825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C2C1466-8A32-4492-A362-D49FA919003F}"/>
              </a:ext>
            </a:extLst>
          </p:cNvPr>
          <p:cNvCxnSpPr>
            <a:cxnSpLocks/>
          </p:cNvCxnSpPr>
          <p:nvPr/>
        </p:nvCxnSpPr>
        <p:spPr>
          <a:xfrm>
            <a:off x="8289874" y="3303731"/>
            <a:ext cx="1168919" cy="458800"/>
          </a:xfrm>
          <a:prstGeom prst="straightConnector1">
            <a:avLst/>
          </a:prstGeom>
          <a:ln w="825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EEE276D-67F1-4D37-9911-DB4797B4DE97}"/>
              </a:ext>
            </a:extLst>
          </p:cNvPr>
          <p:cNvCxnSpPr>
            <a:cxnSpLocks/>
          </p:cNvCxnSpPr>
          <p:nvPr/>
        </p:nvCxnSpPr>
        <p:spPr>
          <a:xfrm>
            <a:off x="8248494" y="4497883"/>
            <a:ext cx="925486" cy="433881"/>
          </a:xfrm>
          <a:prstGeom prst="straightConnector1">
            <a:avLst/>
          </a:prstGeom>
          <a:ln w="825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453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6CE87-62E4-411B-9332-547DCA8D9389}"/>
              </a:ext>
            </a:extLst>
          </p:cNvPr>
          <p:cNvSpPr>
            <a:spLocks noGrp="1"/>
          </p:cNvSpPr>
          <p:nvPr>
            <p:ph type="title"/>
          </p:nvPr>
        </p:nvSpPr>
        <p:spPr>
          <a:xfrm>
            <a:off x="838199" y="200233"/>
            <a:ext cx="10515600" cy="1325563"/>
          </a:xfrm>
        </p:spPr>
        <p:txBody>
          <a:bodyPr/>
          <a:lstStyle/>
          <a:p>
            <a:r>
              <a:rPr lang="en-US" dirty="0"/>
              <a:t>The Quarry – Part 3</a:t>
            </a:r>
          </a:p>
        </p:txBody>
      </p:sp>
      <p:sp>
        <p:nvSpPr>
          <p:cNvPr id="3" name="Content Placeholder 2">
            <a:extLst>
              <a:ext uri="{FF2B5EF4-FFF2-40B4-BE49-F238E27FC236}">
                <a16:creationId xmlns:a16="http://schemas.microsoft.com/office/drawing/2014/main" id="{A41CBDD0-A3B3-47EA-B7C9-579884D8EE39}"/>
              </a:ext>
            </a:extLst>
          </p:cNvPr>
          <p:cNvSpPr>
            <a:spLocks noGrp="1"/>
          </p:cNvSpPr>
          <p:nvPr>
            <p:ph idx="1"/>
          </p:nvPr>
        </p:nvSpPr>
        <p:spPr>
          <a:xfrm>
            <a:off x="4317794" y="2503461"/>
            <a:ext cx="4527342" cy="4351338"/>
          </a:xfrm>
        </p:spPr>
        <p:txBody>
          <a:bodyPr>
            <a:normAutofit/>
          </a:bodyPr>
          <a:lstStyle/>
          <a:p>
            <a:r>
              <a:rPr lang="en-US" dirty="0"/>
              <a:t>Corona </a:t>
            </a:r>
          </a:p>
          <a:p>
            <a:pPr lvl="1"/>
            <a:r>
              <a:rPr lang="en-US" dirty="0"/>
              <a:t>Inner</a:t>
            </a:r>
          </a:p>
          <a:p>
            <a:pPr lvl="1"/>
            <a:r>
              <a:rPr lang="en-US" dirty="0"/>
              <a:t>Middle</a:t>
            </a:r>
          </a:p>
          <a:p>
            <a:pPr lvl="1"/>
            <a:r>
              <a:rPr lang="en-US" dirty="0"/>
              <a:t>Outer </a:t>
            </a:r>
          </a:p>
          <a:p>
            <a:r>
              <a:rPr lang="en-US" dirty="0"/>
              <a:t>Diamond Ring</a:t>
            </a:r>
          </a:p>
          <a:p>
            <a:endParaRPr lang="en-US" dirty="0"/>
          </a:p>
          <a:p>
            <a:r>
              <a:rPr lang="en-US" dirty="0"/>
              <a:t>Earthshine</a:t>
            </a:r>
          </a:p>
          <a:p>
            <a:pPr lvl="1"/>
            <a:r>
              <a:rPr lang="en-US" dirty="0"/>
              <a:t>“Full” Earth lights up the moon’s face during totality.</a:t>
            </a:r>
          </a:p>
        </p:txBody>
      </p:sp>
      <p:cxnSp>
        <p:nvCxnSpPr>
          <p:cNvPr id="9" name="Straight Arrow Connector 8">
            <a:extLst>
              <a:ext uri="{FF2B5EF4-FFF2-40B4-BE49-F238E27FC236}">
                <a16:creationId xmlns:a16="http://schemas.microsoft.com/office/drawing/2014/main" id="{0D33B0C5-FC86-4D6C-9F4C-F80FBBA9F63F}"/>
              </a:ext>
            </a:extLst>
          </p:cNvPr>
          <p:cNvCxnSpPr/>
          <p:nvPr/>
        </p:nvCxnSpPr>
        <p:spPr>
          <a:xfrm flipH="1">
            <a:off x="1633615" y="2084979"/>
            <a:ext cx="1274163" cy="329784"/>
          </a:xfrm>
          <a:prstGeom prst="straightConnector1">
            <a:avLst/>
          </a:prstGeom>
          <a:ln w="8255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B1C27C0-4F9D-4BB5-97D3-6A3AE6D7D8B7}"/>
              </a:ext>
            </a:extLst>
          </p:cNvPr>
          <p:cNvPicPr>
            <a:picLocks noChangeAspect="1"/>
          </p:cNvPicPr>
          <p:nvPr/>
        </p:nvPicPr>
        <p:blipFill rotWithShape="1">
          <a:blip r:embed="rId2">
            <a:extLst>
              <a:ext uri="{28A0092B-C50C-407E-A947-70E740481C1C}">
                <a14:useLocalDpi xmlns:a14="http://schemas.microsoft.com/office/drawing/2010/main" val="0"/>
              </a:ext>
            </a:extLst>
          </a:blip>
          <a:srcRect l="43054" t="30402" r="20079" b="32678"/>
          <a:stretch/>
        </p:blipFill>
        <p:spPr>
          <a:xfrm>
            <a:off x="0" y="1148767"/>
            <a:ext cx="3792512" cy="2531992"/>
          </a:xfrm>
          <a:prstGeom prst="rect">
            <a:avLst/>
          </a:prstGeom>
        </p:spPr>
      </p:pic>
      <p:pic>
        <p:nvPicPr>
          <p:cNvPr id="14" name="Picture 13">
            <a:extLst>
              <a:ext uri="{FF2B5EF4-FFF2-40B4-BE49-F238E27FC236}">
                <a16:creationId xmlns:a16="http://schemas.microsoft.com/office/drawing/2014/main" id="{382DB245-8C28-4B0B-A535-2AC7566FEE7F}"/>
              </a:ext>
            </a:extLst>
          </p:cNvPr>
          <p:cNvPicPr>
            <a:picLocks noChangeAspect="1"/>
          </p:cNvPicPr>
          <p:nvPr/>
        </p:nvPicPr>
        <p:blipFill rotWithShape="1">
          <a:blip r:embed="rId3">
            <a:extLst>
              <a:ext uri="{28A0092B-C50C-407E-A947-70E740481C1C}">
                <a14:useLocalDpi xmlns:a14="http://schemas.microsoft.com/office/drawing/2010/main" val="0"/>
              </a:ext>
            </a:extLst>
          </a:blip>
          <a:srcRect l="42325" t="30402" r="20807" b="34414"/>
          <a:stretch/>
        </p:blipFill>
        <p:spPr>
          <a:xfrm>
            <a:off x="10160" y="3721399"/>
            <a:ext cx="3792512" cy="2412905"/>
          </a:xfrm>
          <a:prstGeom prst="rect">
            <a:avLst/>
          </a:prstGeom>
        </p:spPr>
      </p:pic>
      <p:pic>
        <p:nvPicPr>
          <p:cNvPr id="16" name="Picture 15">
            <a:extLst>
              <a:ext uri="{FF2B5EF4-FFF2-40B4-BE49-F238E27FC236}">
                <a16:creationId xmlns:a16="http://schemas.microsoft.com/office/drawing/2014/main" id="{DA339DC8-C645-4160-B60A-2C409A21A71B}"/>
              </a:ext>
            </a:extLst>
          </p:cNvPr>
          <p:cNvPicPr>
            <a:picLocks noChangeAspect="1"/>
          </p:cNvPicPr>
          <p:nvPr/>
        </p:nvPicPr>
        <p:blipFill rotWithShape="1">
          <a:blip r:embed="rId4">
            <a:extLst>
              <a:ext uri="{28A0092B-C50C-407E-A947-70E740481C1C}">
                <a14:useLocalDpi xmlns:a14="http://schemas.microsoft.com/office/drawing/2010/main" val="0"/>
              </a:ext>
            </a:extLst>
          </a:blip>
          <a:srcRect l="43488" t="30402" r="19645" b="34414"/>
          <a:stretch/>
        </p:blipFill>
        <p:spPr>
          <a:xfrm>
            <a:off x="6196090" y="-1121"/>
            <a:ext cx="3792512" cy="2412905"/>
          </a:xfrm>
          <a:prstGeom prst="rect">
            <a:avLst/>
          </a:prstGeom>
        </p:spPr>
      </p:pic>
      <p:cxnSp>
        <p:nvCxnSpPr>
          <p:cNvPr id="12" name="Straight Arrow Connector 11">
            <a:extLst>
              <a:ext uri="{FF2B5EF4-FFF2-40B4-BE49-F238E27FC236}">
                <a16:creationId xmlns:a16="http://schemas.microsoft.com/office/drawing/2014/main" id="{DEEE276D-67F1-4D37-9911-DB4797B4DE97}"/>
              </a:ext>
            </a:extLst>
          </p:cNvPr>
          <p:cNvCxnSpPr>
            <a:cxnSpLocks/>
          </p:cNvCxnSpPr>
          <p:nvPr/>
        </p:nvCxnSpPr>
        <p:spPr>
          <a:xfrm flipH="1" flipV="1">
            <a:off x="2908872" y="2632482"/>
            <a:ext cx="1803816" cy="395608"/>
          </a:xfrm>
          <a:prstGeom prst="straightConnector1">
            <a:avLst/>
          </a:prstGeom>
          <a:ln w="825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0DD5A5D-F447-465F-8BDC-B655474BF325}"/>
              </a:ext>
            </a:extLst>
          </p:cNvPr>
          <p:cNvCxnSpPr>
            <a:cxnSpLocks/>
          </p:cNvCxnSpPr>
          <p:nvPr/>
        </p:nvCxnSpPr>
        <p:spPr>
          <a:xfrm flipH="1">
            <a:off x="3034568" y="3575365"/>
            <a:ext cx="1592394" cy="652669"/>
          </a:xfrm>
          <a:prstGeom prst="straightConnector1">
            <a:avLst/>
          </a:prstGeom>
          <a:ln w="8255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DFEB384C-955D-4B16-8911-83E1257AB780}"/>
              </a:ext>
            </a:extLst>
          </p:cNvPr>
          <p:cNvPicPr>
            <a:picLocks noChangeAspect="1"/>
          </p:cNvPicPr>
          <p:nvPr/>
        </p:nvPicPr>
        <p:blipFill rotWithShape="1">
          <a:blip r:embed="rId5">
            <a:extLst>
              <a:ext uri="{28A0092B-C50C-407E-A947-70E740481C1C}">
                <a14:useLocalDpi xmlns:a14="http://schemas.microsoft.com/office/drawing/2010/main" val="0"/>
              </a:ext>
            </a:extLst>
          </a:blip>
          <a:srcRect l="51608" t="21947" r="-1026" b="27869"/>
          <a:stretch/>
        </p:blipFill>
        <p:spPr>
          <a:xfrm>
            <a:off x="9160563" y="1847520"/>
            <a:ext cx="3050584" cy="2733040"/>
          </a:xfrm>
          <a:prstGeom prst="rect">
            <a:avLst/>
          </a:prstGeom>
        </p:spPr>
      </p:pic>
      <p:cxnSp>
        <p:nvCxnSpPr>
          <p:cNvPr id="30" name="Straight Arrow Connector 29">
            <a:extLst>
              <a:ext uri="{FF2B5EF4-FFF2-40B4-BE49-F238E27FC236}">
                <a16:creationId xmlns:a16="http://schemas.microsoft.com/office/drawing/2014/main" id="{27DA2A99-549D-4E49-BAA6-EF55E73A1179}"/>
              </a:ext>
            </a:extLst>
          </p:cNvPr>
          <p:cNvCxnSpPr>
            <a:cxnSpLocks/>
          </p:cNvCxnSpPr>
          <p:nvPr/>
        </p:nvCxnSpPr>
        <p:spPr>
          <a:xfrm flipV="1">
            <a:off x="6841445" y="3091591"/>
            <a:ext cx="2739435" cy="1358491"/>
          </a:xfrm>
          <a:prstGeom prst="straightConnector1">
            <a:avLst/>
          </a:prstGeom>
          <a:ln w="8255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D62C3AAC-1380-4856-A268-1D31CE025D86}"/>
              </a:ext>
            </a:extLst>
          </p:cNvPr>
          <p:cNvPicPr>
            <a:picLocks noChangeAspect="1"/>
          </p:cNvPicPr>
          <p:nvPr/>
        </p:nvPicPr>
        <p:blipFill rotWithShape="1">
          <a:blip r:embed="rId6">
            <a:extLst>
              <a:ext uri="{28A0092B-C50C-407E-A947-70E740481C1C}">
                <a14:useLocalDpi xmlns:a14="http://schemas.microsoft.com/office/drawing/2010/main" val="0"/>
              </a:ext>
            </a:extLst>
          </a:blip>
          <a:srcRect l="5460" t="4220" r="6467" b="4220"/>
          <a:stretch/>
        </p:blipFill>
        <p:spPr>
          <a:xfrm>
            <a:off x="10021525" y="4650079"/>
            <a:ext cx="2170475" cy="2204720"/>
          </a:xfrm>
          <a:prstGeom prst="rect">
            <a:avLst/>
          </a:prstGeom>
        </p:spPr>
      </p:pic>
      <p:cxnSp>
        <p:nvCxnSpPr>
          <p:cNvPr id="36" name="Straight Arrow Connector 35">
            <a:extLst>
              <a:ext uri="{FF2B5EF4-FFF2-40B4-BE49-F238E27FC236}">
                <a16:creationId xmlns:a16="http://schemas.microsoft.com/office/drawing/2014/main" id="{E620EBF5-8B7D-4F20-AD86-6F1D76229849}"/>
              </a:ext>
            </a:extLst>
          </p:cNvPr>
          <p:cNvCxnSpPr>
            <a:cxnSpLocks/>
          </p:cNvCxnSpPr>
          <p:nvPr/>
        </p:nvCxnSpPr>
        <p:spPr>
          <a:xfrm>
            <a:off x="8310163" y="5903845"/>
            <a:ext cx="1595837" cy="0"/>
          </a:xfrm>
          <a:prstGeom prst="straightConnector1">
            <a:avLst/>
          </a:prstGeom>
          <a:ln w="825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C2C1466-8A32-4492-A362-D49FA919003F}"/>
              </a:ext>
            </a:extLst>
          </p:cNvPr>
          <p:cNvCxnSpPr>
            <a:cxnSpLocks/>
          </p:cNvCxnSpPr>
          <p:nvPr/>
        </p:nvCxnSpPr>
        <p:spPr>
          <a:xfrm flipV="1">
            <a:off x="6006995" y="2205603"/>
            <a:ext cx="2082686" cy="1702493"/>
          </a:xfrm>
          <a:prstGeom prst="straightConnector1">
            <a:avLst/>
          </a:prstGeom>
          <a:ln w="825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2551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46F47-985A-42C3-BFF6-270A563332A7}"/>
              </a:ext>
            </a:extLst>
          </p:cNvPr>
          <p:cNvSpPr>
            <a:spLocks noGrp="1"/>
          </p:cNvSpPr>
          <p:nvPr>
            <p:ph type="title"/>
          </p:nvPr>
        </p:nvSpPr>
        <p:spPr/>
        <p:txBody>
          <a:bodyPr/>
          <a:lstStyle/>
          <a:p>
            <a:r>
              <a:rPr lang="en-US" dirty="0"/>
              <a:t>Gear Planning</a:t>
            </a:r>
          </a:p>
        </p:txBody>
      </p:sp>
      <p:sp>
        <p:nvSpPr>
          <p:cNvPr id="3" name="Content Placeholder 2">
            <a:extLst>
              <a:ext uri="{FF2B5EF4-FFF2-40B4-BE49-F238E27FC236}">
                <a16:creationId xmlns:a16="http://schemas.microsoft.com/office/drawing/2014/main" id="{6081A693-1011-4FDD-8EF1-9E336F1185A3}"/>
              </a:ext>
            </a:extLst>
          </p:cNvPr>
          <p:cNvSpPr>
            <a:spLocks noGrp="1"/>
          </p:cNvSpPr>
          <p:nvPr>
            <p:ph idx="1"/>
          </p:nvPr>
        </p:nvSpPr>
        <p:spPr/>
        <p:txBody>
          <a:bodyPr>
            <a:normAutofit lnSpcReduction="10000"/>
          </a:bodyPr>
          <a:lstStyle/>
          <a:p>
            <a:r>
              <a:rPr lang="en-US" dirty="0"/>
              <a:t>Camera System</a:t>
            </a:r>
          </a:p>
          <a:p>
            <a:pPr lvl="1"/>
            <a:r>
              <a:rPr lang="en-US" dirty="0"/>
              <a:t>Lens Selection (e.g. 400 – 600 mm):                      </a:t>
            </a:r>
            <a:r>
              <a:rPr lang="en-US" dirty="0">
                <a:solidFill>
                  <a:schemeClr val="accent2">
                    <a:lumMod val="75000"/>
                  </a:schemeClr>
                </a:solidFill>
              </a:rPr>
              <a:t>Sigma 150-600 mm</a:t>
            </a:r>
            <a:r>
              <a:rPr lang="en-US" dirty="0"/>
              <a:t> </a:t>
            </a:r>
          </a:p>
          <a:p>
            <a:pPr lvl="1"/>
            <a:r>
              <a:rPr lang="en-US" dirty="0"/>
              <a:t>Camera (with manual settings):                              </a:t>
            </a:r>
            <a:r>
              <a:rPr lang="en-US" dirty="0">
                <a:solidFill>
                  <a:schemeClr val="accent2">
                    <a:lumMod val="75000"/>
                  </a:schemeClr>
                </a:solidFill>
              </a:rPr>
              <a:t>Canon 6D</a:t>
            </a:r>
          </a:p>
          <a:p>
            <a:pPr lvl="2"/>
            <a:r>
              <a:rPr lang="en-US" dirty="0"/>
              <a:t>Option: Intervalometer:                                                     </a:t>
            </a:r>
            <a:r>
              <a:rPr lang="en-US" dirty="0" err="1">
                <a:solidFill>
                  <a:schemeClr val="accent2">
                    <a:lumMod val="75000"/>
                  </a:schemeClr>
                </a:solidFill>
              </a:rPr>
              <a:t>Vello</a:t>
            </a:r>
            <a:endParaRPr lang="en-US" dirty="0">
              <a:solidFill>
                <a:schemeClr val="accent2">
                  <a:lumMod val="75000"/>
                </a:schemeClr>
              </a:solidFill>
            </a:endParaRPr>
          </a:p>
          <a:p>
            <a:pPr lvl="1"/>
            <a:r>
              <a:rPr lang="en-US" dirty="0"/>
              <a:t>Tripod with </a:t>
            </a:r>
            <a:r>
              <a:rPr lang="en-US" dirty="0" err="1"/>
              <a:t>Ballhead</a:t>
            </a:r>
            <a:r>
              <a:rPr lang="en-US" dirty="0"/>
              <a:t> (e.g. 65</a:t>
            </a:r>
            <a:r>
              <a:rPr lang="en-US" baseline="50000" dirty="0"/>
              <a:t>o</a:t>
            </a:r>
            <a:r>
              <a:rPr lang="en-US" dirty="0"/>
              <a:t> Elevation! )             </a:t>
            </a:r>
            <a:r>
              <a:rPr lang="en-US" dirty="0">
                <a:solidFill>
                  <a:schemeClr val="accent2">
                    <a:lumMod val="75000"/>
                  </a:schemeClr>
                </a:solidFill>
              </a:rPr>
              <a:t>Yes</a:t>
            </a:r>
          </a:p>
          <a:p>
            <a:pPr lvl="2"/>
            <a:r>
              <a:rPr lang="en-US" dirty="0"/>
              <a:t>Option: Equatorial Mount                                                   </a:t>
            </a:r>
            <a:r>
              <a:rPr lang="en-US" dirty="0">
                <a:solidFill>
                  <a:schemeClr val="accent2">
                    <a:lumMod val="75000"/>
                  </a:schemeClr>
                </a:solidFill>
              </a:rPr>
              <a:t>No</a:t>
            </a:r>
          </a:p>
          <a:p>
            <a:pPr lvl="1"/>
            <a:r>
              <a:rPr lang="en-US" dirty="0"/>
              <a:t>Loads of charged batteries	                               </a:t>
            </a:r>
            <a:r>
              <a:rPr lang="en-US" dirty="0">
                <a:solidFill>
                  <a:schemeClr val="accent2">
                    <a:lumMod val="75000"/>
                  </a:schemeClr>
                </a:solidFill>
              </a:rPr>
              <a:t>Yes</a:t>
            </a:r>
            <a:r>
              <a:rPr lang="en-US" dirty="0"/>
              <a:t>	</a:t>
            </a:r>
          </a:p>
          <a:p>
            <a:pPr lvl="1"/>
            <a:endParaRPr lang="en-US" dirty="0"/>
          </a:p>
          <a:p>
            <a:r>
              <a:rPr lang="en-US" dirty="0"/>
              <a:t>12312-2 ISO-certified Solar Filter for Lens (for Preparation and Partial Phases)                                                                  </a:t>
            </a:r>
            <a:r>
              <a:rPr lang="en-US" dirty="0" err="1">
                <a:solidFill>
                  <a:schemeClr val="accent2">
                    <a:lumMod val="75000"/>
                  </a:schemeClr>
                </a:solidFill>
              </a:rPr>
              <a:t>DayStar</a:t>
            </a:r>
            <a:r>
              <a:rPr lang="en-US" dirty="0">
                <a:solidFill>
                  <a:schemeClr val="accent2">
                    <a:lumMod val="75000"/>
                  </a:schemeClr>
                </a:solidFill>
              </a:rPr>
              <a:t> brand</a:t>
            </a:r>
          </a:p>
          <a:p>
            <a:r>
              <a:rPr lang="en-US" dirty="0"/>
              <a:t>12312-2 ISO-certified Solar Glasses                 </a:t>
            </a:r>
            <a:r>
              <a:rPr lang="en-US" dirty="0" err="1">
                <a:solidFill>
                  <a:schemeClr val="accent2">
                    <a:lumMod val="75000"/>
                  </a:schemeClr>
                </a:solidFill>
              </a:rPr>
              <a:t>DayStar</a:t>
            </a:r>
            <a:r>
              <a:rPr lang="en-US" dirty="0">
                <a:solidFill>
                  <a:schemeClr val="accent2">
                    <a:lumMod val="75000"/>
                  </a:schemeClr>
                </a:solidFill>
              </a:rPr>
              <a:t> sent 5 gratis</a:t>
            </a:r>
          </a:p>
        </p:txBody>
      </p:sp>
    </p:spTree>
    <p:extLst>
      <p:ext uri="{BB962C8B-B14F-4D97-AF65-F5344CB8AC3E}">
        <p14:creationId xmlns:p14="http://schemas.microsoft.com/office/powerpoint/2010/main" val="1997285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C380-5E14-4C9F-AA27-F9E99A032292}"/>
              </a:ext>
            </a:extLst>
          </p:cNvPr>
          <p:cNvSpPr>
            <a:spLocks noGrp="1"/>
          </p:cNvSpPr>
          <p:nvPr>
            <p:ph type="title"/>
          </p:nvPr>
        </p:nvSpPr>
        <p:spPr/>
        <p:txBody>
          <a:bodyPr/>
          <a:lstStyle/>
          <a:p>
            <a:r>
              <a:rPr lang="en-US" dirty="0"/>
              <a:t>Lens Selections for Corona</a:t>
            </a:r>
          </a:p>
        </p:txBody>
      </p:sp>
      <p:grpSp>
        <p:nvGrpSpPr>
          <p:cNvPr id="10" name="Group 9">
            <a:extLst>
              <a:ext uri="{FF2B5EF4-FFF2-40B4-BE49-F238E27FC236}">
                <a16:creationId xmlns:a16="http://schemas.microsoft.com/office/drawing/2014/main" id="{5874CC41-5CCD-4F16-BD94-8A4B38455DDE}"/>
              </a:ext>
            </a:extLst>
          </p:cNvPr>
          <p:cNvGrpSpPr/>
          <p:nvPr/>
        </p:nvGrpSpPr>
        <p:grpSpPr>
          <a:xfrm>
            <a:off x="1330961" y="1422400"/>
            <a:ext cx="8314396" cy="5435600"/>
            <a:chOff x="1330961" y="1422400"/>
            <a:chExt cx="8314396" cy="5435600"/>
          </a:xfrm>
        </p:grpSpPr>
        <p:pic>
          <p:nvPicPr>
            <p:cNvPr id="8" name="Picture 7">
              <a:extLst>
                <a:ext uri="{FF2B5EF4-FFF2-40B4-BE49-F238E27FC236}">
                  <a16:creationId xmlns:a16="http://schemas.microsoft.com/office/drawing/2014/main" id="{C173E670-8350-4E54-9AB8-BB75C26ED3C0}"/>
                </a:ext>
              </a:extLst>
            </p:cNvPr>
            <p:cNvPicPr>
              <a:picLocks noChangeAspect="1"/>
            </p:cNvPicPr>
            <p:nvPr/>
          </p:nvPicPr>
          <p:blipFill rotWithShape="1">
            <a:blip r:embed="rId2"/>
            <a:srcRect l="19418" t="18963" r="19083" b="11704"/>
            <a:stretch/>
          </p:blipFill>
          <p:spPr>
            <a:xfrm>
              <a:off x="1330961" y="1422400"/>
              <a:ext cx="8314396" cy="5272544"/>
            </a:xfrm>
            <a:prstGeom prst="rect">
              <a:avLst/>
            </a:prstGeom>
          </p:spPr>
        </p:pic>
        <p:sp>
          <p:nvSpPr>
            <p:cNvPr id="9" name="Rectangle 8">
              <a:extLst>
                <a:ext uri="{FF2B5EF4-FFF2-40B4-BE49-F238E27FC236}">
                  <a16:creationId xmlns:a16="http://schemas.microsoft.com/office/drawing/2014/main" id="{B02E1728-D935-4F6F-97C1-152226A3B304}"/>
                </a:ext>
              </a:extLst>
            </p:cNvPr>
            <p:cNvSpPr/>
            <p:nvPr/>
          </p:nvSpPr>
          <p:spPr>
            <a:xfrm>
              <a:off x="7894320" y="6400800"/>
              <a:ext cx="165608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45480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C380-5E14-4C9F-AA27-F9E99A032292}"/>
              </a:ext>
            </a:extLst>
          </p:cNvPr>
          <p:cNvSpPr>
            <a:spLocks noGrp="1"/>
          </p:cNvSpPr>
          <p:nvPr>
            <p:ph type="title"/>
          </p:nvPr>
        </p:nvSpPr>
        <p:spPr/>
        <p:txBody>
          <a:bodyPr/>
          <a:lstStyle/>
          <a:p>
            <a:r>
              <a:rPr lang="en-US" dirty="0"/>
              <a:t>Lens Selections for Various Phenomena </a:t>
            </a:r>
          </a:p>
        </p:txBody>
      </p:sp>
      <p:sp>
        <p:nvSpPr>
          <p:cNvPr id="3" name="Content Placeholder 2">
            <a:extLst>
              <a:ext uri="{FF2B5EF4-FFF2-40B4-BE49-F238E27FC236}">
                <a16:creationId xmlns:a16="http://schemas.microsoft.com/office/drawing/2014/main" id="{565375AF-1EA2-4346-8B91-FF6E9FF20A19}"/>
              </a:ext>
            </a:extLst>
          </p:cNvPr>
          <p:cNvSpPr>
            <a:spLocks noGrp="1"/>
          </p:cNvSpPr>
          <p:nvPr>
            <p:ph idx="1"/>
          </p:nvPr>
        </p:nvSpPr>
        <p:spPr>
          <a:xfrm>
            <a:off x="838200" y="1825625"/>
            <a:ext cx="9956180" cy="4351338"/>
          </a:xfrm>
        </p:spPr>
        <p:txBody>
          <a:bodyPr>
            <a:noAutofit/>
          </a:bodyPr>
          <a:lstStyle/>
          <a:p>
            <a:r>
              <a:rPr lang="en-US" sz="2400" dirty="0"/>
              <a:t>1,200 mm for close ups of prominences, chromosphere, Baily's beads </a:t>
            </a:r>
          </a:p>
          <a:p>
            <a:r>
              <a:rPr lang="en-US" sz="2400" dirty="0"/>
              <a:t>600 - 800 mm for video of corona.</a:t>
            </a:r>
          </a:p>
          <a:p>
            <a:r>
              <a:rPr lang="en-US" sz="2400" dirty="0"/>
              <a:t>400+ mm for diamond ring and decent sized corona.</a:t>
            </a:r>
          </a:p>
          <a:p>
            <a:r>
              <a:rPr lang="en-US" sz="2400" dirty="0"/>
              <a:t>400+ mm for time-lapse of all phases.</a:t>
            </a:r>
          </a:p>
          <a:p>
            <a:r>
              <a:rPr lang="en-US" sz="2400" dirty="0"/>
              <a:t>180 mm for maximum corona and nearby stars/planets.</a:t>
            </a:r>
          </a:p>
          <a:p>
            <a:r>
              <a:rPr lang="en-US" sz="2400" dirty="0"/>
              <a:t>85 mm for portraits of folks watching (extra points given for eclipse reflected in glasses).</a:t>
            </a:r>
          </a:p>
          <a:p>
            <a:r>
              <a:rPr lang="en-US" sz="2400" dirty="0"/>
              <a:t>50 mm for eclipse crescents and group portraits.</a:t>
            </a:r>
          </a:p>
          <a:p>
            <a:r>
              <a:rPr lang="en-US" sz="2400" dirty="0"/>
              <a:t>Wide-angle video with cell phones or DSLR for people’s reactions during totality.</a:t>
            </a:r>
          </a:p>
        </p:txBody>
      </p:sp>
      <p:sp>
        <p:nvSpPr>
          <p:cNvPr id="4" name="Rectangle 3">
            <a:extLst>
              <a:ext uri="{FF2B5EF4-FFF2-40B4-BE49-F238E27FC236}">
                <a16:creationId xmlns:a16="http://schemas.microsoft.com/office/drawing/2014/main" id="{6BDF7180-EA77-495F-898F-8099C6792127}"/>
              </a:ext>
            </a:extLst>
          </p:cNvPr>
          <p:cNvSpPr/>
          <p:nvPr/>
        </p:nvSpPr>
        <p:spPr>
          <a:xfrm>
            <a:off x="690880" y="2682240"/>
            <a:ext cx="1717040" cy="965200"/>
          </a:xfrm>
          <a:prstGeom prst="rect">
            <a:avLst/>
          </a:prstGeom>
          <a:solidFill>
            <a:srgbClr val="FFFF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912EE96-A2DE-4E7B-91C7-4B0A0FE866C8}"/>
              </a:ext>
            </a:extLst>
          </p:cNvPr>
          <p:cNvSpPr/>
          <p:nvPr/>
        </p:nvSpPr>
        <p:spPr>
          <a:xfrm>
            <a:off x="690880" y="4043680"/>
            <a:ext cx="1381760" cy="1229360"/>
          </a:xfrm>
          <a:prstGeom prst="rect">
            <a:avLst/>
          </a:prstGeom>
          <a:solidFill>
            <a:srgbClr val="FFFF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3D85388-2334-4BFD-B7FC-7218F262EBA3}"/>
              </a:ext>
            </a:extLst>
          </p:cNvPr>
          <p:cNvSpPr txBox="1"/>
          <p:nvPr/>
        </p:nvSpPr>
        <p:spPr>
          <a:xfrm>
            <a:off x="359587" y="6311900"/>
            <a:ext cx="6802183" cy="369332"/>
          </a:xfrm>
          <a:prstGeom prst="rect">
            <a:avLst/>
          </a:prstGeom>
          <a:noFill/>
        </p:spPr>
        <p:txBody>
          <a:bodyPr wrap="none" rtlCol="0">
            <a:spAutoFit/>
          </a:bodyPr>
          <a:lstStyle/>
          <a:p>
            <a:r>
              <a:rPr lang="en-US" dirty="0"/>
              <a:t>Olympus OM-D EM-5 Mk II (micro 4/3 with standard zoom: 12-70 mm)</a:t>
            </a:r>
          </a:p>
        </p:txBody>
      </p:sp>
      <p:cxnSp>
        <p:nvCxnSpPr>
          <p:cNvPr id="8" name="Connector: Curved 7">
            <a:extLst>
              <a:ext uri="{FF2B5EF4-FFF2-40B4-BE49-F238E27FC236}">
                <a16:creationId xmlns:a16="http://schemas.microsoft.com/office/drawing/2014/main" id="{C04F51C8-C9D9-4F95-8C6F-7D4091D899B7}"/>
              </a:ext>
            </a:extLst>
          </p:cNvPr>
          <p:cNvCxnSpPr>
            <a:stCxn id="6" idx="1"/>
          </p:cNvCxnSpPr>
          <p:nvPr/>
        </p:nvCxnSpPr>
        <p:spPr>
          <a:xfrm rot="10800000" flipH="1">
            <a:off x="359587" y="5405120"/>
            <a:ext cx="331292" cy="1091446"/>
          </a:xfrm>
          <a:prstGeom prst="curvedConnector4">
            <a:avLst>
              <a:gd name="adj1" fmla="val -69003"/>
              <a:gd name="adj2" fmla="val 58460"/>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6274CD9-4486-4442-B184-87290F4E4E77}"/>
              </a:ext>
            </a:extLst>
          </p:cNvPr>
          <p:cNvSpPr txBox="1"/>
          <p:nvPr/>
        </p:nvSpPr>
        <p:spPr>
          <a:xfrm>
            <a:off x="95972" y="1387396"/>
            <a:ext cx="4616970" cy="369332"/>
          </a:xfrm>
          <a:prstGeom prst="rect">
            <a:avLst/>
          </a:prstGeom>
          <a:noFill/>
        </p:spPr>
        <p:txBody>
          <a:bodyPr wrap="none" rtlCol="0">
            <a:spAutoFit/>
          </a:bodyPr>
          <a:lstStyle/>
          <a:p>
            <a:r>
              <a:rPr lang="en-US" dirty="0"/>
              <a:t>Canon 6D DSLR with Sigma 150-600 @ 600 mm</a:t>
            </a:r>
          </a:p>
        </p:txBody>
      </p:sp>
      <p:cxnSp>
        <p:nvCxnSpPr>
          <p:cNvPr id="10" name="Connector: Curved 9">
            <a:extLst>
              <a:ext uri="{FF2B5EF4-FFF2-40B4-BE49-F238E27FC236}">
                <a16:creationId xmlns:a16="http://schemas.microsoft.com/office/drawing/2014/main" id="{25EDB873-6F7F-4711-8723-E0F68A3A9639}"/>
              </a:ext>
            </a:extLst>
          </p:cNvPr>
          <p:cNvCxnSpPr>
            <a:cxnSpLocks/>
          </p:cNvCxnSpPr>
          <p:nvPr/>
        </p:nvCxnSpPr>
        <p:spPr>
          <a:xfrm rot="16200000" flipH="1">
            <a:off x="201352" y="1982269"/>
            <a:ext cx="840800" cy="432896"/>
          </a:xfrm>
          <a:prstGeom prst="curvedConnector3">
            <a:avLst>
              <a:gd name="adj1" fmla="val 50000"/>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6058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E8251-A764-4005-BB11-2B5765D271CA}"/>
              </a:ext>
            </a:extLst>
          </p:cNvPr>
          <p:cNvSpPr>
            <a:spLocks noGrp="1"/>
          </p:cNvSpPr>
          <p:nvPr>
            <p:ph type="title"/>
          </p:nvPr>
        </p:nvSpPr>
        <p:spPr/>
        <p:txBody>
          <a:bodyPr/>
          <a:lstStyle/>
          <a:p>
            <a:r>
              <a:rPr lang="en-US" dirty="0"/>
              <a:t>Intervalometer</a:t>
            </a:r>
          </a:p>
        </p:txBody>
      </p:sp>
      <p:sp>
        <p:nvSpPr>
          <p:cNvPr id="3" name="Content Placeholder 2">
            <a:extLst>
              <a:ext uri="{FF2B5EF4-FFF2-40B4-BE49-F238E27FC236}">
                <a16:creationId xmlns:a16="http://schemas.microsoft.com/office/drawing/2014/main" id="{10FBE07C-04A2-446A-845C-468E5F4BE84E}"/>
              </a:ext>
            </a:extLst>
          </p:cNvPr>
          <p:cNvSpPr>
            <a:spLocks noGrp="1"/>
          </p:cNvSpPr>
          <p:nvPr>
            <p:ph idx="1"/>
          </p:nvPr>
        </p:nvSpPr>
        <p:spPr>
          <a:xfrm>
            <a:off x="4876800" y="1835785"/>
            <a:ext cx="7315200" cy="4351338"/>
          </a:xfrm>
        </p:spPr>
        <p:txBody>
          <a:bodyPr>
            <a:normAutofit fontScale="85000" lnSpcReduction="20000"/>
          </a:bodyPr>
          <a:lstStyle/>
          <a:p>
            <a:r>
              <a:rPr lang="en-US" dirty="0"/>
              <a:t>An external device (or internal on some cameras) that allows for delayed or regular shutter release.  Plugs into port on camera.</a:t>
            </a:r>
          </a:p>
          <a:p>
            <a:pPr lvl="1"/>
            <a:r>
              <a:rPr lang="en-US" dirty="0"/>
              <a:t>E.g. Shoot once per second forever.</a:t>
            </a:r>
          </a:p>
          <a:p>
            <a:pPr lvl="1"/>
            <a:r>
              <a:rPr lang="en-US" dirty="0"/>
              <a:t>Shoot once every 5 seconds for 10 shots.</a:t>
            </a:r>
          </a:p>
          <a:p>
            <a:pPr lvl="1"/>
            <a:r>
              <a:rPr lang="en-US" dirty="0"/>
              <a:t>Etc.</a:t>
            </a:r>
          </a:p>
          <a:p>
            <a:endParaRPr lang="en-US" dirty="0"/>
          </a:p>
          <a:p>
            <a:r>
              <a:rPr lang="en-US" dirty="0"/>
              <a:t>Can set to do regular partial phases (e.g. every  5 min.)</a:t>
            </a:r>
          </a:p>
          <a:p>
            <a:r>
              <a:rPr lang="en-US" dirty="0"/>
              <a:t>I set mine to shoot continuously, indefinitely, during totality</a:t>
            </a:r>
          </a:p>
          <a:p>
            <a:pPr lvl="1"/>
            <a:r>
              <a:rPr lang="en-US" dirty="0"/>
              <a:t>It fell out!  Probably when I was getting up I snagged it.</a:t>
            </a:r>
          </a:p>
          <a:p>
            <a:pPr lvl="1"/>
            <a:r>
              <a:rPr lang="en-US" dirty="0"/>
              <a:t>I resorted to manual shutter release.</a:t>
            </a:r>
          </a:p>
          <a:p>
            <a:pPr lvl="1"/>
            <a:r>
              <a:rPr lang="en-US" dirty="0"/>
              <a:t>Need to secure cable better next time.</a:t>
            </a:r>
          </a:p>
        </p:txBody>
      </p:sp>
      <p:grpSp>
        <p:nvGrpSpPr>
          <p:cNvPr id="6" name="Group 5">
            <a:extLst>
              <a:ext uri="{FF2B5EF4-FFF2-40B4-BE49-F238E27FC236}">
                <a16:creationId xmlns:a16="http://schemas.microsoft.com/office/drawing/2014/main" id="{6F2DD1CA-E69F-42A6-BAA0-E595C0001590}"/>
              </a:ext>
            </a:extLst>
          </p:cNvPr>
          <p:cNvGrpSpPr/>
          <p:nvPr/>
        </p:nvGrpSpPr>
        <p:grpSpPr>
          <a:xfrm>
            <a:off x="609600" y="1412240"/>
            <a:ext cx="4267200" cy="4596448"/>
            <a:chOff x="609600" y="1412240"/>
            <a:chExt cx="4267200" cy="4596448"/>
          </a:xfrm>
        </p:grpSpPr>
        <p:pic>
          <p:nvPicPr>
            <p:cNvPr id="4" name="Picture 3">
              <a:extLst>
                <a:ext uri="{FF2B5EF4-FFF2-40B4-BE49-F238E27FC236}">
                  <a16:creationId xmlns:a16="http://schemas.microsoft.com/office/drawing/2014/main" id="{77A40E50-1D66-4FBB-B86B-D3439AE82635}"/>
                </a:ext>
              </a:extLst>
            </p:cNvPr>
            <p:cNvPicPr>
              <a:picLocks noChangeAspect="1"/>
            </p:cNvPicPr>
            <p:nvPr/>
          </p:nvPicPr>
          <p:blipFill rotWithShape="1">
            <a:blip r:embed="rId2"/>
            <a:srcRect l="5416" t="7556" r="59584" b="29481"/>
            <a:stretch/>
          </p:blipFill>
          <p:spPr>
            <a:xfrm>
              <a:off x="609600" y="1690688"/>
              <a:ext cx="4267200" cy="4318000"/>
            </a:xfrm>
            <a:prstGeom prst="rect">
              <a:avLst/>
            </a:prstGeom>
          </p:spPr>
        </p:pic>
        <p:sp>
          <p:nvSpPr>
            <p:cNvPr id="5" name="Rectangle 4">
              <a:extLst>
                <a:ext uri="{FF2B5EF4-FFF2-40B4-BE49-F238E27FC236}">
                  <a16:creationId xmlns:a16="http://schemas.microsoft.com/office/drawing/2014/main" id="{A7BDF804-DCF2-434F-9692-A7D9EA3305B4}"/>
                </a:ext>
              </a:extLst>
            </p:cNvPr>
            <p:cNvSpPr/>
            <p:nvPr/>
          </p:nvSpPr>
          <p:spPr>
            <a:xfrm>
              <a:off x="3759200" y="1412240"/>
              <a:ext cx="1117600" cy="1229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023190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5385</TotalTime>
  <Words>1530</Words>
  <Application>Microsoft Office PowerPoint</Application>
  <PresentationFormat>Widescreen</PresentationFormat>
  <Paragraphs>182</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Office Theme</vt:lpstr>
      <vt:lpstr>Solar Eclipse Photography</vt:lpstr>
      <vt:lpstr>Planning</vt:lpstr>
      <vt:lpstr>The Quarry – Part 1 (Partial Phases)</vt:lpstr>
      <vt:lpstr>The Quarry – Part 2</vt:lpstr>
      <vt:lpstr>The Quarry – Part 3</vt:lpstr>
      <vt:lpstr>Gear Planning</vt:lpstr>
      <vt:lpstr>Lens Selections for Corona</vt:lpstr>
      <vt:lpstr>Lens Selections for Various Phenomena </vt:lpstr>
      <vt:lpstr>Intervalometer</vt:lpstr>
      <vt:lpstr>Optical Density (Neutral Density Filter) vs % Transmittance vs Required Shutter Speed at f/16 and ISO 200 </vt:lpstr>
      <vt:lpstr>DayStar Solar Filter ($25 for 90 mm)</vt:lpstr>
      <vt:lpstr>Problem</vt:lpstr>
      <vt:lpstr>Point and Forget</vt:lpstr>
      <vt:lpstr>Camera  Settings 1</vt:lpstr>
      <vt:lpstr>Camera Settings 2</vt:lpstr>
      <vt:lpstr>Finding the Sun with a Solar Filter on Camera</vt:lpstr>
      <vt:lpstr>Most Likely Posture During Setup &amp; Totality</vt:lpstr>
      <vt:lpstr>Venue Planning</vt:lpstr>
      <vt:lpstr>Location Planning 1: August 21, 2017</vt:lpstr>
      <vt:lpstr>Location Selection 2</vt:lpstr>
      <vt:lpstr>Location Selection 3</vt:lpstr>
      <vt:lpstr>Location Planning 4 – Tellico was on Facebook</vt:lpstr>
      <vt:lpstr>HDR (High Dynamic Range) Processing</vt:lpstr>
      <vt:lpstr>April 8, 2024: Total Solar Eclipse, Texas-to-Maine</vt:lpstr>
      <vt:lpstr>April Ave. Fractional Cloud Cover – NASA Data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dc:creator>
  <cp:lastModifiedBy>Dennis</cp:lastModifiedBy>
  <cp:revision>86</cp:revision>
  <dcterms:created xsi:type="dcterms:W3CDTF">2017-10-18T19:03:57Z</dcterms:created>
  <dcterms:modified xsi:type="dcterms:W3CDTF">2017-10-22T14:44:50Z</dcterms:modified>
</cp:coreProperties>
</file>